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6" r:id="rId4"/>
    <p:sldId id="267" r:id="rId5"/>
    <p:sldId id="269" r:id="rId6"/>
    <p:sldId id="277" r:id="rId7"/>
    <p:sldId id="279" r:id="rId8"/>
    <p:sldId id="276" r:id="rId9"/>
    <p:sldId id="27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4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9E3F3-42DF-4A81-97D7-E1892F4D485B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28B9-566A-4540-B1A7-86F4FD3667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9E3F3-42DF-4A81-97D7-E1892F4D485B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28B9-566A-4540-B1A7-86F4FD3667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9E3F3-42DF-4A81-97D7-E1892F4D485B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28B9-566A-4540-B1A7-86F4FD3667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9E3F3-42DF-4A81-97D7-E1892F4D485B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28B9-566A-4540-B1A7-86F4FD3667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9E3F3-42DF-4A81-97D7-E1892F4D485B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28B9-566A-4540-B1A7-86F4FD3667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9E3F3-42DF-4A81-97D7-E1892F4D485B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28B9-566A-4540-B1A7-86F4FD3667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9E3F3-42DF-4A81-97D7-E1892F4D485B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28B9-566A-4540-B1A7-86F4FD3667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9E3F3-42DF-4A81-97D7-E1892F4D485B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28B9-566A-4540-B1A7-86F4FD3667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9E3F3-42DF-4A81-97D7-E1892F4D485B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28B9-566A-4540-B1A7-86F4FD3667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9E3F3-42DF-4A81-97D7-E1892F4D485B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28B9-566A-4540-B1A7-86F4FD3667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9E3F3-42DF-4A81-97D7-E1892F4D485B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28B9-566A-4540-B1A7-86F4FD3667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29E3F3-42DF-4A81-97D7-E1892F4D485B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D28B9-566A-4540-B1A7-86F4FD36674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357166"/>
            <a:ext cx="7772400" cy="2870211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ru-RU" sz="6000" dirty="0" smtClean="0"/>
              <a:t>Память </a:t>
            </a:r>
            <a:r>
              <a:rPr lang="ru-RU" sz="6000" dirty="0"/>
              <a:t>и ее развитие </a:t>
            </a:r>
            <a:br>
              <a:rPr lang="ru-RU" sz="6000" dirty="0"/>
            </a:br>
            <a:endParaRPr lang="ru-RU" sz="60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000100" y="4429132"/>
            <a:ext cx="7772400" cy="19415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6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28662" y="214290"/>
            <a:ext cx="7500990" cy="907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endParaRPr lang="ru-RU" sz="25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1142984"/>
            <a:ext cx="7529538" cy="4500594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ru-RU" dirty="0"/>
              <a:t>В памяти выделяют три процесса</a:t>
            </a:r>
            <a:r>
              <a:rPr lang="ru-RU" dirty="0" smtClean="0"/>
              <a:t>: запоминание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/>
              <a:t>(ввод информации в память), сохранение ( удержание)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 </a:t>
            </a:r>
            <a:r>
              <a:rPr lang="ru-RU" dirty="0"/>
              <a:t>воспроизведение.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7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500042"/>
            <a:ext cx="7929618" cy="5853138"/>
          </a:xfrm>
        </p:spPr>
        <p:txBody>
          <a:bodyPr>
            <a:normAutofit/>
          </a:bodyPr>
          <a:lstStyle/>
          <a:p>
            <a:pPr algn="l"/>
            <a:r>
              <a:rPr lang="ru-RU" b="1" dirty="0">
                <a:solidFill>
                  <a:schemeClr val="tx1"/>
                </a:solidFill>
              </a:rPr>
              <a:t>Процесс запоминания может протекать как мгновенное </a:t>
            </a:r>
            <a:r>
              <a:rPr lang="ru-RU" b="1" dirty="0" smtClean="0">
                <a:solidFill>
                  <a:schemeClr val="tx1"/>
                </a:solidFill>
              </a:rPr>
              <a:t>запечатление </a:t>
            </a:r>
            <a:r>
              <a:rPr lang="ru-RU" b="1" dirty="0">
                <a:solidFill>
                  <a:schemeClr val="tx1"/>
                </a:solidFill>
              </a:rPr>
              <a:t>в момент высокого эмоционального напряжения. 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ru-RU" b="1" dirty="0" smtClean="0">
                <a:solidFill>
                  <a:schemeClr val="tx1"/>
                </a:solidFill>
              </a:rPr>
              <a:t>При </a:t>
            </a:r>
            <a:r>
              <a:rPr lang="ru-RU" b="1" dirty="0">
                <a:solidFill>
                  <a:schemeClr val="tx1"/>
                </a:solidFill>
              </a:rPr>
              <a:t>многократном повторении одного и того же раздражителя происходит его запечатление без сознательной установки на это. </a:t>
            </a:r>
            <a:endParaRPr lang="ru-RU" b="1" dirty="0" smtClean="0">
              <a:solidFill>
                <a:schemeClr val="tx1"/>
              </a:solidFill>
            </a:endParaRPr>
          </a:p>
          <a:p>
            <a:pPr algn="l"/>
            <a:r>
              <a:rPr lang="ru-RU" b="1" dirty="0" smtClean="0">
                <a:solidFill>
                  <a:schemeClr val="tx1"/>
                </a:solidFill>
              </a:rPr>
              <a:t>Намерение </a:t>
            </a:r>
            <a:r>
              <a:rPr lang="ru-RU" b="1" dirty="0">
                <a:solidFill>
                  <a:schemeClr val="tx1"/>
                </a:solidFill>
              </a:rPr>
              <a:t>сохранить материал в памяти характеризует произвольное запоминание. </a:t>
            </a:r>
          </a:p>
          <a:p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0"/>
            <a:ext cx="7415242" cy="5567386"/>
          </a:xfrm>
        </p:spPr>
        <p:txBody>
          <a:bodyPr>
            <a:noAutofit/>
          </a:bodyPr>
          <a:lstStyle/>
          <a:p>
            <a:pPr algn="l">
              <a:buFont typeface="Arial" pitchFamily="34" charset="0"/>
              <a:buChar char="•"/>
            </a:pPr>
            <a:r>
              <a:rPr lang="ru-RU" b="1" dirty="0">
                <a:solidFill>
                  <a:schemeClr val="tx1"/>
                </a:solidFill>
              </a:rPr>
              <a:t>Организованное повторение материала с целью его запоминания называется заучиванием </a:t>
            </a:r>
            <a:r>
              <a:rPr lang="ru-RU" b="1" dirty="0" smtClean="0">
                <a:solidFill>
                  <a:schemeClr val="tx1"/>
                </a:solidFill>
              </a:rPr>
              <a:t>.</a:t>
            </a:r>
          </a:p>
          <a:p>
            <a:pPr algn="l"/>
            <a:endParaRPr lang="ru-RU" b="1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Значительный рост способности к заучиванию падает на возраст от 8 до 10 лет и особенно возрастает с 11 до </a:t>
            </a:r>
            <a:r>
              <a:rPr lang="ru-RU" b="1" dirty="0" smtClean="0">
                <a:solidFill>
                  <a:schemeClr val="tx1"/>
                </a:solidFill>
              </a:rPr>
              <a:t>16лет</a:t>
            </a:r>
            <a:r>
              <a:rPr lang="ru-RU" b="1" dirty="0">
                <a:solidFill>
                  <a:schemeClr val="tx1"/>
                </a:solidFill>
              </a:rPr>
              <a:t>. </a:t>
            </a:r>
            <a:endParaRPr lang="ru-RU" b="1" dirty="0" smtClean="0">
              <a:solidFill>
                <a:schemeClr val="tx1"/>
              </a:solidFill>
            </a:endParaRPr>
          </a:p>
          <a:p>
            <a:pPr algn="l"/>
            <a:endParaRPr lang="ru-RU" b="1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</a:rPr>
              <a:t>В </a:t>
            </a:r>
            <a:r>
              <a:rPr lang="ru-RU" b="1" dirty="0">
                <a:solidFill>
                  <a:schemeClr val="tx1"/>
                </a:solidFill>
              </a:rPr>
              <a:t>возрасте 20-25 лет память человека, занятого умственным трудом, достигает высшего уровня. </a:t>
            </a:r>
          </a:p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 </a:t>
            </a:r>
          </a:p>
          <a:p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571480"/>
            <a:ext cx="7858180" cy="5929354"/>
          </a:xfrm>
        </p:spPr>
        <p:txBody>
          <a:bodyPr>
            <a:normAutofit fontScale="85000" lnSpcReduction="10000"/>
          </a:bodyPr>
          <a:lstStyle/>
          <a:p>
            <a:pPr algn="l">
              <a:buFont typeface="Arial" pitchFamily="34" charset="0"/>
              <a:buChar char="•"/>
            </a:pPr>
            <a:r>
              <a:rPr lang="ru-RU" b="1" dirty="0">
                <a:solidFill>
                  <a:schemeClr val="tx1"/>
                </a:solidFill>
              </a:rPr>
              <a:t>Лучше всего запоминается то, что возникает в качестве препятствия, затруднения в деятельности</a:t>
            </a:r>
            <a:r>
              <a:rPr lang="ru-RU" b="1" dirty="0" smtClean="0">
                <a:solidFill>
                  <a:schemeClr val="tx1"/>
                </a:solidFill>
              </a:rPr>
              <a:t>.</a:t>
            </a:r>
          </a:p>
          <a:p>
            <a:pPr algn="l"/>
            <a:endParaRPr lang="ru-RU" b="1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Запоминание материала, данного в готовом виде, осуществляется с меньшим успехом, чем запоминание материала, найденного самостоятельно, в ходе активной деятельности</a:t>
            </a:r>
            <a:r>
              <a:rPr lang="ru-RU" b="1" dirty="0" smtClean="0">
                <a:solidFill>
                  <a:schemeClr val="tx1"/>
                </a:solidFill>
              </a:rPr>
              <a:t>.</a:t>
            </a:r>
          </a:p>
          <a:p>
            <a:pPr algn="l"/>
            <a:endParaRPr lang="ru-RU" b="1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То, что запоминается хотя бы и непроизвольно, но в процессе активной интеллектуальной деятельности, сохраняется в памяти прочнее, чем то, что запоминалось произвольно. </a:t>
            </a:r>
          </a:p>
          <a:p>
            <a:pPr algn="l"/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 </a:t>
            </a:r>
          </a:p>
          <a:p>
            <a:pPr algn="l"/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Инструкция по развитию памяти.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85860"/>
            <a:ext cx="8329642" cy="4840303"/>
          </a:xfrm>
        </p:spPr>
        <p:txBody>
          <a:bodyPr>
            <a:noAutofit/>
          </a:bodyPr>
          <a:lstStyle/>
          <a:p>
            <a:pPr fontAlgn="base"/>
            <a:r>
              <a:rPr lang="ru-RU" sz="1800" b="1" dirty="0" smtClean="0"/>
              <a:t>1) одновременно с памятью нужно развивать внимание; способность концентрировать внимание на информации;</a:t>
            </a:r>
          </a:p>
          <a:p>
            <a:pPr fontAlgn="base"/>
            <a:r>
              <a:rPr lang="ru-RU" sz="1800" b="1" dirty="0" smtClean="0"/>
              <a:t>2) выполнение упражнений по развитию памяти школьника желательно обрамлять фоновой музыкой в стиле барокко (</a:t>
            </a:r>
            <a:r>
              <a:rPr lang="ru-RU" sz="1800" b="1" dirty="0" err="1" smtClean="0"/>
              <a:t>Фрескобальди</a:t>
            </a:r>
            <a:r>
              <a:rPr lang="ru-RU" sz="1800" b="1" dirty="0" smtClean="0"/>
              <a:t>, Гендель, </a:t>
            </a:r>
            <a:r>
              <a:rPr lang="ru-RU" sz="1800" b="1" dirty="0" err="1" smtClean="0"/>
              <a:t>Альбинони</a:t>
            </a:r>
            <a:r>
              <a:rPr lang="ru-RU" sz="1800" b="1" dirty="0" smtClean="0"/>
              <a:t> и др.) и специальными запахами (</a:t>
            </a:r>
            <a:r>
              <a:rPr lang="ru-RU" sz="1800" b="1" dirty="0" err="1" smtClean="0"/>
              <a:t>аромалампа</a:t>
            </a:r>
            <a:r>
              <a:rPr lang="ru-RU" sz="1800" b="1" dirty="0" smtClean="0"/>
              <a:t> + масло ели, жасмина, шалфея);</a:t>
            </a:r>
          </a:p>
          <a:p>
            <a:pPr fontAlgn="base"/>
            <a:r>
              <a:rPr lang="ru-RU" sz="1800" b="1" dirty="0" smtClean="0"/>
              <a:t>3) универсальный способ развития памяти, внимания и мышления — игра в шахматы; в любом возрасте шахматы — это тренажер умственных способностей;</a:t>
            </a:r>
          </a:p>
          <a:p>
            <a:pPr fontAlgn="base"/>
            <a:r>
              <a:rPr lang="ru-RU" sz="1800" b="1" dirty="0" smtClean="0"/>
              <a:t>4) развитие памяти — это физиологический процесс, который опосредован деятельностью организма как единого целого, поэтому нужно постоянно держать в поле зрения режим дня школьника, а также его питание, отдых, физическую активность (подробнее см. здесь);</a:t>
            </a:r>
          </a:p>
          <a:p>
            <a:pPr fontAlgn="base">
              <a:buNone/>
            </a:pPr>
            <a:endParaRPr lang="ru-RU" sz="1800" b="1" dirty="0" smtClean="0"/>
          </a:p>
          <a:p>
            <a:pPr fontAlgn="base">
              <a:buNone/>
            </a:pPr>
            <a:r>
              <a:rPr lang="ru-RU" sz="1800" b="1" dirty="0" smtClean="0">
                <a:solidFill>
                  <a:srgbClr val="FF0000"/>
                </a:solidFill>
              </a:rPr>
              <a:t>Однако следует помнить, что главное условие развития памяти у школьников — это регулярность. Намного эффективнее заниматься по 15 минут в течение пяти дней, чем 3 часа один раз в неделю.</a:t>
            </a:r>
            <a:endParaRPr lang="ru-RU" sz="1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sy\Desktop\0013-013-Pamjatka-po-razvitiju-pamjati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357166"/>
            <a:ext cx="8318025" cy="62385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Инструкция по развитию памяти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57274"/>
            <a:ext cx="9144000" cy="5500726"/>
          </a:xfrm>
        </p:spPr>
        <p:txBody>
          <a:bodyPr>
            <a:normAutofit fontScale="47500" lnSpcReduction="20000"/>
          </a:bodyPr>
          <a:lstStyle/>
          <a:p>
            <a:pPr fontAlgn="base"/>
            <a:r>
              <a:rPr lang="ru-RU" sz="4200" b="1" dirty="0" smtClean="0"/>
              <a:t> Одним из лучших способов является заучивание наизусть стихов и прозы. Начните с небольших по объему стихов или отрывков, постепенно увеличивая размер текста и усложняя его.</a:t>
            </a:r>
          </a:p>
          <a:p>
            <a:pPr fontAlgn="base"/>
            <a:r>
              <a:rPr lang="ru-RU" sz="4200" b="1" dirty="0" smtClean="0"/>
              <a:t>Прозу учить сложнее, поэтому к ней стоит переходить, когда подросток уже освоил стихи. Необходимо проверять – как долго в памяти остается выученное. Помнит ли он через два дня? А через неделю? А через месяц?</a:t>
            </a:r>
          </a:p>
          <a:p>
            <a:pPr fontAlgn="base"/>
            <a:r>
              <a:rPr lang="ru-RU" sz="4200" b="1" dirty="0" smtClean="0"/>
              <a:t> Еще два способа развить память – традиционное школьное изложение и пересказ. Пусть подросток близко к тексту перескажет вам прочитанную статью, или главу из книги. Или же напишет изложение, стараясь использовать как можно больше лексики из текста и соблюдая его структуру. Если делать это регулярно, то улучшится не только память, но и речь.</a:t>
            </a:r>
          </a:p>
          <a:p>
            <a:pPr fontAlgn="base"/>
            <a:r>
              <a:rPr lang="ru-RU" sz="4200" b="1" dirty="0" smtClean="0"/>
              <a:t> Помимо этих традиционных, есть и специальные упражнения на развитие памяти, как зрительной, так и слуховой. Например, произнесите 10 любых слов, не связанных друг с другом логически и попросите подростка повторить все, что он запомнил.</a:t>
            </a:r>
          </a:p>
          <a:p>
            <a:pPr fontAlgn="base"/>
            <a:r>
              <a:rPr lang="ru-RU" sz="4200" b="1" dirty="0" smtClean="0"/>
              <a:t> Для тренировки слуховой механической памяти произнесите быстро 10 трехзначных чисел. Подросток должен повторить их. В этом, как и в предыдущем упражнении, нормой считается 6 воспроизведенных слов или чисел.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Инструкция по развитию памяти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71588"/>
            <a:ext cx="9144000" cy="5286412"/>
          </a:xfrm>
        </p:spPr>
        <p:txBody>
          <a:bodyPr>
            <a:normAutofit fontScale="70000" lnSpcReduction="20000"/>
          </a:bodyPr>
          <a:lstStyle/>
          <a:p>
            <a:pPr fontAlgn="base">
              <a:buNone/>
            </a:pPr>
            <a:r>
              <a:rPr lang="ru-RU" b="1" dirty="0" smtClean="0"/>
              <a:t> Самое лучшее, простое и надёжное упражнение для развития памяти у школьников — это заучивание наизусть стихотворений по специальной схеме. До изобретения печатной машины благодаря этому упражнению заучивали наизусть Библию, Коран, различные трактаты, летописи и т.д. Суть упражнения заключается в следующем.</a:t>
            </a:r>
          </a:p>
          <a:p>
            <a:pPr fontAlgn="base">
              <a:buNone/>
            </a:pPr>
            <a:r>
              <a:rPr lang="ru-RU" b="1" dirty="0" smtClean="0"/>
              <a:t>В течение месяца каждый день школьник заучивает по одному четверостишью. Стихи можно подобрать из школьной программы либо взять какую–</a:t>
            </a:r>
            <a:r>
              <a:rPr lang="ru-RU" b="1" dirty="0" err="1" smtClean="0"/>
              <a:t>нибудь</a:t>
            </a:r>
            <a:r>
              <a:rPr lang="ru-RU" b="1" dirty="0" smtClean="0"/>
              <a:t> большую поэму. </a:t>
            </a:r>
          </a:p>
          <a:p>
            <a:pPr fontAlgn="base">
              <a:buNone/>
            </a:pPr>
            <a:r>
              <a:rPr lang="ru-RU" b="1" dirty="0" smtClean="0"/>
              <a:t>Главное условие — перед тем как выучить очередное четверостишье, нужно повторить всё, что школьник выучил в предыдущие дни. </a:t>
            </a:r>
          </a:p>
          <a:p>
            <a:pPr fontAlgn="base">
              <a:buNone/>
            </a:pPr>
            <a:r>
              <a:rPr lang="ru-RU" b="1" dirty="0" smtClean="0"/>
              <a:t>В течение второго месяца каждый день нужно заучивать уже по два четверостишья.</a:t>
            </a:r>
          </a:p>
          <a:p>
            <a:pPr fontAlgn="base">
              <a:buNone/>
            </a:pPr>
            <a:r>
              <a:rPr lang="ru-RU" b="1" dirty="0" smtClean="0"/>
              <a:t> В третий месяц можно переходить на прозу, различные правила, теоремы и т.д.</a:t>
            </a:r>
          </a:p>
          <a:p>
            <a:pPr fontAlgn="base">
              <a:buNone/>
            </a:pPr>
            <a:r>
              <a:rPr lang="ru-RU" b="1" dirty="0" smtClean="0"/>
              <a:t> Через несколько месяцев дословное запоминание параграфов любого учебника не будет представлять никакой сложности.</a:t>
            </a:r>
          </a:p>
          <a:p>
            <a:pPr>
              <a:buNone/>
            </a:pPr>
            <a:endParaRPr lang="ru-RU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</TotalTime>
  <Words>647</Words>
  <Application>Microsoft Office PowerPoint</Application>
  <PresentationFormat>Экран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 Память и ее развитие  </vt:lpstr>
      <vt:lpstr>В памяти выделяют три процесса: запоминание  (ввод информации в память), сохранение ( удержание)  и воспроизведение. </vt:lpstr>
      <vt:lpstr>Слайд 3</vt:lpstr>
      <vt:lpstr>Слайд 4</vt:lpstr>
      <vt:lpstr>Слайд 5</vt:lpstr>
      <vt:lpstr>Инструкция по развитию памяти.</vt:lpstr>
      <vt:lpstr>Слайд 7</vt:lpstr>
      <vt:lpstr>Инструкция по развитию памяти</vt:lpstr>
      <vt:lpstr>Инструкция по развитию памяти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Память и ее развитие</dc:title>
  <dc:creator>User</dc:creator>
  <cp:lastModifiedBy>Psy</cp:lastModifiedBy>
  <cp:revision>20</cp:revision>
  <dcterms:created xsi:type="dcterms:W3CDTF">2012-04-23T15:12:39Z</dcterms:created>
  <dcterms:modified xsi:type="dcterms:W3CDTF">2014-12-11T12:28:52Z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335015</vt:lpwstr>
  </property>
  <property fmtid="{D5CDD505-2E9C-101B-9397-08002B2CF9AE}" pid="3" name="NXPowerLiteSettings">
    <vt:lpwstr>F5200358026400</vt:lpwstr>
  </property>
  <property fmtid="{D5CDD505-2E9C-101B-9397-08002B2CF9AE}" pid="4" name="NXPowerLiteVersion">
    <vt:lpwstr>D5.0.6</vt:lpwstr>
  </property>
</Properties>
</file>