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1" r:id="rId3"/>
    <p:sldId id="259" r:id="rId4"/>
    <p:sldId id="265" r:id="rId5"/>
    <p:sldId id="257" r:id="rId6"/>
    <p:sldId id="266" r:id="rId7"/>
    <p:sldId id="268" r:id="rId8"/>
    <p:sldId id="267" r:id="rId9"/>
    <p:sldId id="269" r:id="rId10"/>
    <p:sldId id="262" r:id="rId11"/>
    <p:sldId id="270" r:id="rId12"/>
    <p:sldId id="279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63" r:id="rId21"/>
    <p:sldId id="278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пт 19.09.25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пт 19.09.25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пт 19.09.25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пт 19.09.25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пт 19.09.25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пт 19.09.25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пт 19.09.25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пт 19.09.25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пт 19.09.25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пт 19.09.25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пт 19.09.25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пт 19.09.25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75656" y="764704"/>
            <a:ext cx="7406640" cy="1472184"/>
          </a:xfrm>
        </p:spPr>
        <p:txBody>
          <a:bodyPr/>
          <a:lstStyle/>
          <a:p>
            <a:r>
              <a:rPr lang="ru-RU" dirty="0" smtClean="0"/>
              <a:t>Отчет директора за 2024-2025 учебный год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76256" y="6237312"/>
            <a:ext cx="2106960" cy="461696"/>
          </a:xfrm>
        </p:spPr>
        <p:txBody>
          <a:bodyPr/>
          <a:lstStyle/>
          <a:p>
            <a:r>
              <a:rPr lang="ru-RU" dirty="0" smtClean="0"/>
              <a:t>19.09.2025 г.</a:t>
            </a:r>
            <a:endParaRPr lang="ru-RU" dirty="0"/>
          </a:p>
        </p:txBody>
      </p:sp>
      <p:pic>
        <p:nvPicPr>
          <p:cNvPr id="2050" name="Picture 2" descr="C:\Users\USER\Desktop\i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19872" y="2420888"/>
            <a:ext cx="2952328" cy="31892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32656"/>
            <a:ext cx="9144000" cy="476672"/>
          </a:xfrm>
        </p:spPr>
        <p:txBody>
          <a:bodyPr>
            <a:normAutofit fontScale="90000"/>
          </a:bodyPr>
          <a:lstStyle/>
          <a:p>
            <a:r>
              <a:rPr lang="ru-RU" sz="3200" dirty="0" smtClean="0"/>
              <a:t>Расходование </a:t>
            </a:r>
            <a:r>
              <a:rPr lang="ru-RU" sz="3200" dirty="0" smtClean="0">
                <a:solidFill>
                  <a:schemeClr val="tx1"/>
                </a:solidFill>
              </a:rPr>
              <a:t>внебюд</a:t>
            </a:r>
            <a:r>
              <a:rPr lang="ru-RU" sz="3200" dirty="0" smtClean="0"/>
              <a:t>жетных средств в 2024-2025 году</a:t>
            </a:r>
            <a:endParaRPr lang="ru-RU" sz="32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8468750"/>
              </p:ext>
            </p:extLst>
          </p:nvPr>
        </p:nvGraphicFramePr>
        <p:xfrm>
          <a:off x="323528" y="1124744"/>
          <a:ext cx="8435454" cy="5071776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152128"/>
                <a:gridCol w="144016"/>
                <a:gridCol w="1008112"/>
                <a:gridCol w="2304256"/>
                <a:gridCol w="2564787"/>
                <a:gridCol w="1262155"/>
              </a:tblGrid>
              <a:tr h="334656">
                <a:tc gridSpan="2">
                  <a:txBody>
                    <a:bodyPr/>
                    <a:lstStyle/>
                    <a:p>
                      <a:r>
                        <a:rPr lang="ru-RU" sz="1100" dirty="0" smtClean="0"/>
                        <a:t>Дата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Статья КЭК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Назначение расходов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Поставщик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Сумма, руб.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0">
                <a:tc rowSpan="3" gridSpan="2">
                  <a:txBody>
                    <a:bodyPr/>
                    <a:lstStyle/>
                    <a:p>
                      <a:r>
                        <a:rPr lang="ru-RU" sz="1200" dirty="0" smtClean="0"/>
                        <a:t>Сентябрь 2024</a:t>
                      </a:r>
                      <a:r>
                        <a:rPr lang="ru-RU" sz="1200" baseline="0" dirty="0" smtClean="0"/>
                        <a:t> г.</a:t>
                      </a:r>
                      <a:endParaRPr lang="ru-RU" sz="1200" dirty="0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340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Сантехнические товары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ООО «Компания Меридиан»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12 800,00</a:t>
                      </a:r>
                      <a:endParaRPr lang="ru-RU" sz="1200" dirty="0"/>
                    </a:p>
                  </a:txBody>
                  <a:tcPr/>
                </a:tc>
              </a:tr>
              <a:tr h="177376"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310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Сетка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ООО «ОСК»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39 288,00</a:t>
                      </a:r>
                      <a:endParaRPr lang="ru-RU" sz="1200" dirty="0"/>
                    </a:p>
                  </a:txBody>
                  <a:tcPr/>
                </a:tc>
              </a:tr>
              <a:tr h="0"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310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Сетевой контроллер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ООО «Видео Экспорт»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106 090,00</a:t>
                      </a:r>
                      <a:endParaRPr lang="ru-RU" sz="1200" dirty="0"/>
                    </a:p>
                  </a:txBody>
                  <a:tcPr/>
                </a:tc>
              </a:tr>
              <a:tr h="290832">
                <a:tc gridSpan="3">
                  <a:txBody>
                    <a:bodyPr/>
                    <a:lstStyle/>
                    <a:p>
                      <a:r>
                        <a:rPr lang="ru-RU" sz="1200" dirty="0" smtClean="0"/>
                        <a:t>Итого за сентябрь:</a:t>
                      </a:r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158 178,00</a:t>
                      </a:r>
                      <a:endParaRPr lang="ru-RU" sz="1200" dirty="0"/>
                    </a:p>
                  </a:txBody>
                  <a:tcPr/>
                </a:tc>
              </a:tr>
              <a:tr h="145416">
                <a:tc rowSpan="2" gridSpan="2">
                  <a:txBody>
                    <a:bodyPr/>
                    <a:lstStyle/>
                    <a:p>
                      <a:r>
                        <a:rPr lang="ru-RU" sz="1200" dirty="0" smtClean="0"/>
                        <a:t>Ноябрь 2024 г.</a:t>
                      </a:r>
                      <a:endParaRPr lang="ru-RU" sz="1200" dirty="0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225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Дезинфекция, дератизация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ИП Мотовилов А.В.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9 000,00</a:t>
                      </a:r>
                      <a:endParaRPr lang="ru-RU" sz="1200" dirty="0"/>
                    </a:p>
                  </a:txBody>
                  <a:tcPr/>
                </a:tc>
              </a:tr>
              <a:tr h="145416"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340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Соль</a:t>
                      </a:r>
                      <a:r>
                        <a:rPr lang="ru-RU" sz="1200" baseline="0" dirty="0" smtClean="0"/>
                        <a:t> техническая</a:t>
                      </a:r>
                      <a:endParaRPr lang="ru-RU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ООО «ФПОРС»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1 580,00</a:t>
                      </a:r>
                      <a:endParaRPr lang="ru-RU" sz="1200" dirty="0"/>
                    </a:p>
                  </a:txBody>
                  <a:tcPr/>
                </a:tc>
              </a:tr>
              <a:tr h="290832">
                <a:tc gridSpan="3">
                  <a:txBody>
                    <a:bodyPr/>
                    <a:lstStyle/>
                    <a:p>
                      <a:r>
                        <a:rPr lang="ru-RU" sz="1200" dirty="0" smtClean="0"/>
                        <a:t>Итого за ноябрь:</a:t>
                      </a:r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10 580,00</a:t>
                      </a:r>
                      <a:endParaRPr lang="ru-RU" sz="1200" dirty="0"/>
                    </a:p>
                  </a:txBody>
                  <a:tcPr/>
                </a:tc>
              </a:tr>
              <a:tr h="290832">
                <a:tc gridSpan="4">
                  <a:txBody>
                    <a:bodyPr/>
                    <a:lstStyle/>
                    <a:p>
                      <a:r>
                        <a:rPr lang="ru-RU" sz="1200" b="1" dirty="0" smtClean="0"/>
                        <a:t>Итого сентябрь-декабрь:</a:t>
                      </a:r>
                      <a:endParaRPr lang="ru-RU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/>
                        <a:t>168</a:t>
                      </a:r>
                      <a:r>
                        <a:rPr lang="ru-RU" sz="1200" b="1" baseline="0" dirty="0" smtClean="0"/>
                        <a:t> 758,00</a:t>
                      </a:r>
                      <a:endParaRPr lang="ru-RU" sz="1200" b="1" dirty="0"/>
                    </a:p>
                  </a:txBody>
                  <a:tcPr/>
                </a:tc>
              </a:tr>
              <a:tr h="290832">
                <a:tc gridSpan="2">
                  <a:txBody>
                    <a:bodyPr/>
                    <a:lstStyle/>
                    <a:p>
                      <a:r>
                        <a:rPr lang="ru-RU" sz="1200" dirty="0" smtClean="0"/>
                        <a:t>Март 2025 г. </a:t>
                      </a:r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225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Дезинфекция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ООО «</a:t>
                      </a:r>
                      <a:r>
                        <a:rPr lang="ru-RU" sz="1200" dirty="0" err="1" smtClean="0"/>
                        <a:t>Уралсанобработка</a:t>
                      </a:r>
                      <a:r>
                        <a:rPr lang="ru-RU" sz="1200" dirty="0" smtClean="0"/>
                        <a:t>»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4 500,00</a:t>
                      </a:r>
                      <a:endParaRPr lang="ru-RU" sz="1200" dirty="0"/>
                    </a:p>
                  </a:txBody>
                  <a:tcPr/>
                </a:tc>
              </a:tr>
              <a:tr h="290832">
                <a:tc gridSpan="3">
                  <a:txBody>
                    <a:bodyPr/>
                    <a:lstStyle/>
                    <a:p>
                      <a:r>
                        <a:rPr lang="ru-RU" sz="1200" dirty="0" smtClean="0"/>
                        <a:t>Итого за март:</a:t>
                      </a:r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4 500,00</a:t>
                      </a:r>
                      <a:endParaRPr lang="ru-RU" sz="1200" dirty="0"/>
                    </a:p>
                  </a:txBody>
                  <a:tcPr/>
                </a:tc>
              </a:tr>
              <a:tr h="290832">
                <a:tc gridSpan="2">
                  <a:txBody>
                    <a:bodyPr/>
                    <a:lstStyle/>
                    <a:p>
                      <a:r>
                        <a:rPr lang="ru-RU" sz="1200" dirty="0" smtClean="0"/>
                        <a:t>Апрель 2025</a:t>
                      </a:r>
                      <a:r>
                        <a:rPr lang="ru-RU" sz="1200" baseline="0" dirty="0" smtClean="0"/>
                        <a:t> г.</a:t>
                      </a:r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340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Канцтовары, моющие средства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ООО «</a:t>
                      </a:r>
                      <a:r>
                        <a:rPr lang="ru-RU" sz="1200" dirty="0" err="1" smtClean="0"/>
                        <a:t>Комус</a:t>
                      </a:r>
                      <a:r>
                        <a:rPr lang="ru-RU" sz="1200" dirty="0" smtClean="0"/>
                        <a:t>-Развитие»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8 470,00</a:t>
                      </a:r>
                    </a:p>
                  </a:txBody>
                  <a:tcPr/>
                </a:tc>
              </a:tr>
              <a:tr h="290832">
                <a:tc gridSpan="3">
                  <a:txBody>
                    <a:bodyPr/>
                    <a:lstStyle/>
                    <a:p>
                      <a:r>
                        <a:rPr lang="ru-RU" sz="1200" dirty="0" smtClean="0"/>
                        <a:t>Итого за апрель:</a:t>
                      </a:r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8 470,00</a:t>
                      </a:r>
                    </a:p>
                  </a:txBody>
                  <a:tcPr/>
                </a:tc>
              </a:tr>
              <a:tr h="290832">
                <a:tc gridSpan="2">
                  <a:txBody>
                    <a:bodyPr/>
                    <a:lstStyle/>
                    <a:p>
                      <a:r>
                        <a:rPr lang="ru-RU" sz="1200" dirty="0" smtClean="0"/>
                        <a:t>Май 2025 г.</a:t>
                      </a:r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340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err="1" smtClean="0"/>
                        <a:t>Стройинвентарь</a:t>
                      </a:r>
                      <a:r>
                        <a:rPr lang="ru-RU" sz="1200" baseline="0" dirty="0" smtClean="0"/>
                        <a:t> (стремянка, дрель…)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ООО «РЧТ»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52 362,00</a:t>
                      </a:r>
                      <a:endParaRPr lang="ru-RU" sz="1200" dirty="0"/>
                    </a:p>
                  </a:txBody>
                  <a:tcPr/>
                </a:tc>
              </a:tr>
              <a:tr h="290832">
                <a:tc gridSpan="3">
                  <a:txBody>
                    <a:bodyPr/>
                    <a:lstStyle/>
                    <a:p>
                      <a:r>
                        <a:rPr lang="ru-RU" sz="1200" dirty="0" smtClean="0"/>
                        <a:t>Итого за май:</a:t>
                      </a:r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52 362,00</a:t>
                      </a:r>
                      <a:endParaRPr lang="ru-RU" sz="1200" dirty="0"/>
                    </a:p>
                  </a:txBody>
                  <a:tcPr/>
                </a:tc>
              </a:tr>
              <a:tr h="290832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Июнь</a:t>
                      </a:r>
                      <a:r>
                        <a:rPr lang="ru-RU" sz="1200" baseline="0" dirty="0" smtClean="0"/>
                        <a:t> 2025 г.</a:t>
                      </a:r>
                      <a:endParaRPr lang="ru-RU" sz="12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200" dirty="0" smtClean="0"/>
                        <a:t>340</a:t>
                      </a:r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err="1" smtClean="0"/>
                        <a:t>Дез</a:t>
                      </a:r>
                      <a:r>
                        <a:rPr lang="ru-RU" sz="1200" dirty="0" smtClean="0"/>
                        <a:t>. средство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ИП Казаков И.С.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3</a:t>
                      </a:r>
                      <a:r>
                        <a:rPr lang="ru-RU" sz="1200" baseline="0" dirty="0" smtClean="0"/>
                        <a:t> 500,00</a:t>
                      </a:r>
                      <a:endParaRPr lang="ru-RU" sz="1200" dirty="0"/>
                    </a:p>
                  </a:txBody>
                  <a:tcPr/>
                </a:tc>
              </a:tr>
              <a:tr h="290832">
                <a:tc gridSpan="3">
                  <a:txBody>
                    <a:bodyPr/>
                    <a:lstStyle/>
                    <a:p>
                      <a:r>
                        <a:rPr lang="ru-RU" sz="1200" dirty="0" smtClean="0"/>
                        <a:t>Итого за июнь:</a:t>
                      </a:r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3 500,00</a:t>
                      </a:r>
                      <a:endParaRPr lang="ru-RU" sz="1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332656"/>
            <a:ext cx="9144000" cy="476672"/>
          </a:xfrm>
        </p:spPr>
        <p:txBody>
          <a:bodyPr>
            <a:normAutofit fontScale="90000"/>
          </a:bodyPr>
          <a:lstStyle/>
          <a:p>
            <a:r>
              <a:rPr lang="ru-RU" sz="3200" dirty="0" smtClean="0"/>
              <a:t>Расходование внебюджетных средств в 2024-2025 году</a:t>
            </a:r>
            <a:endParaRPr lang="ru-RU" sz="3200" dirty="0"/>
          </a:p>
        </p:txBody>
      </p:sp>
      <p:graphicFrame>
        <p:nvGraphicFramePr>
          <p:cNvPr id="5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8126040"/>
              </p:ext>
            </p:extLst>
          </p:nvPr>
        </p:nvGraphicFramePr>
        <p:xfrm>
          <a:off x="323528" y="1124744"/>
          <a:ext cx="8435454" cy="5197488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296144"/>
                <a:gridCol w="1008112"/>
                <a:gridCol w="2592288"/>
                <a:gridCol w="2276755"/>
                <a:gridCol w="1262155"/>
              </a:tblGrid>
              <a:tr h="334656"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Дата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Статья КЭК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Назначение расходов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Поставщик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Сумма, руб.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0">
                <a:tc rowSpan="16">
                  <a:txBody>
                    <a:bodyPr/>
                    <a:lstStyle/>
                    <a:p>
                      <a:r>
                        <a:rPr lang="ru-RU" sz="1200" dirty="0" smtClean="0"/>
                        <a:t>Июль 2025 г.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340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Личные</a:t>
                      </a:r>
                      <a:r>
                        <a:rPr lang="ru-RU" sz="1200" baseline="0" dirty="0" smtClean="0"/>
                        <a:t> дела учащихся</a:t>
                      </a:r>
                      <a:endParaRPr lang="ru-RU" sz="12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ООО</a:t>
                      </a:r>
                      <a:r>
                        <a:rPr lang="ru-RU" sz="1200" baseline="0" dirty="0" smtClean="0"/>
                        <a:t> «</a:t>
                      </a:r>
                      <a:r>
                        <a:rPr lang="ru-RU" sz="1200" baseline="0" dirty="0" err="1" smtClean="0"/>
                        <a:t>Полиграф_Мастер</a:t>
                      </a:r>
                      <a:r>
                        <a:rPr lang="ru-RU" sz="1200" baseline="0" dirty="0" smtClean="0"/>
                        <a:t>»</a:t>
                      </a:r>
                      <a:endParaRPr lang="ru-RU" sz="12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3 640,00</a:t>
                      </a:r>
                      <a:endParaRPr lang="ru-RU" sz="12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14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340</a:t>
                      </a:r>
                      <a:endParaRPr lang="ru-RU" sz="12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Краска,</a:t>
                      </a:r>
                      <a:r>
                        <a:rPr lang="ru-RU" sz="1200" baseline="0" dirty="0" smtClean="0"/>
                        <a:t> к</a:t>
                      </a:r>
                      <a:r>
                        <a:rPr lang="ru-RU" sz="1200" dirty="0" smtClean="0"/>
                        <a:t>олер</a:t>
                      </a:r>
                      <a:endParaRPr lang="ru-RU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ИП Горбунов А.М.</a:t>
                      </a:r>
                      <a:endParaRPr lang="ru-RU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18 340,00</a:t>
                      </a:r>
                      <a:endParaRPr lang="ru-RU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9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225</a:t>
                      </a:r>
                      <a:endParaRPr lang="ru-RU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Электроизмерительные работы</a:t>
                      </a:r>
                      <a:endParaRPr lang="ru-RU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ИП </a:t>
                      </a:r>
                      <a:r>
                        <a:rPr lang="ru-RU" sz="1200" dirty="0" err="1" smtClean="0"/>
                        <a:t>Ляшевский</a:t>
                      </a:r>
                      <a:r>
                        <a:rPr lang="ru-RU" sz="1200" dirty="0" smtClean="0"/>
                        <a:t> В.А.</a:t>
                      </a:r>
                      <a:endParaRPr lang="ru-RU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8 000,00</a:t>
                      </a:r>
                      <a:endParaRPr lang="ru-RU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978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225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Испытание</a:t>
                      </a:r>
                      <a:r>
                        <a:rPr lang="ru-RU" sz="1200" baseline="0" dirty="0" smtClean="0"/>
                        <a:t> ВПВ</a:t>
                      </a:r>
                      <a:endParaRPr lang="ru-RU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ООО</a:t>
                      </a:r>
                      <a:r>
                        <a:rPr lang="ru-RU" sz="1200" baseline="0" dirty="0" smtClean="0"/>
                        <a:t> ПФ «Аргус»</a:t>
                      </a:r>
                      <a:endParaRPr lang="ru-RU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880,00</a:t>
                      </a:r>
                      <a:endParaRPr lang="ru-RU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61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225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Перезарядка огнетушителей </a:t>
                      </a:r>
                      <a:endParaRPr lang="ru-RU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ИП </a:t>
                      </a:r>
                      <a:r>
                        <a:rPr lang="ru-RU" sz="1200" dirty="0" err="1" smtClean="0"/>
                        <a:t>Мухамадиев</a:t>
                      </a:r>
                      <a:r>
                        <a:rPr lang="ru-RU" sz="1200" baseline="0" dirty="0" smtClean="0"/>
                        <a:t> С.Ш.</a:t>
                      </a:r>
                      <a:endParaRPr lang="ru-RU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3 315,00</a:t>
                      </a:r>
                      <a:endParaRPr lang="ru-RU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343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340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Краска,</a:t>
                      </a:r>
                      <a:r>
                        <a:rPr lang="ru-RU" sz="1200" baseline="0" dirty="0" smtClean="0"/>
                        <a:t> к</a:t>
                      </a:r>
                      <a:r>
                        <a:rPr lang="ru-RU" sz="1200" dirty="0" smtClean="0"/>
                        <a:t>олер</a:t>
                      </a:r>
                      <a:endParaRPr lang="ru-RU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ИП Горбунов А.М.</a:t>
                      </a:r>
                      <a:endParaRPr lang="ru-RU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19 320,00</a:t>
                      </a:r>
                      <a:endParaRPr lang="ru-RU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25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340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Краска</a:t>
                      </a:r>
                      <a:r>
                        <a:rPr lang="ru-RU" sz="1200" baseline="0" dirty="0" smtClean="0"/>
                        <a:t> фасадная </a:t>
                      </a:r>
                      <a:endParaRPr lang="ru-RU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ИП </a:t>
                      </a:r>
                      <a:r>
                        <a:rPr lang="ru-RU" sz="1200" dirty="0" err="1" smtClean="0"/>
                        <a:t>Ведин</a:t>
                      </a:r>
                      <a:r>
                        <a:rPr lang="ru-RU" sz="1200" dirty="0" smtClean="0"/>
                        <a:t> С.В.</a:t>
                      </a:r>
                      <a:endParaRPr lang="ru-RU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6 400,00</a:t>
                      </a:r>
                      <a:endParaRPr lang="ru-RU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708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340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Подоконники</a:t>
                      </a:r>
                      <a:endParaRPr lang="ru-RU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 ИП</a:t>
                      </a:r>
                      <a:r>
                        <a:rPr lang="ru-RU" sz="1200" baseline="0" dirty="0" smtClean="0"/>
                        <a:t> Курочкина Д.В.</a:t>
                      </a:r>
                      <a:endParaRPr lang="ru-RU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49 130,00</a:t>
                      </a:r>
                      <a:endParaRPr lang="ru-RU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890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225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Дезинфекция,</a:t>
                      </a:r>
                      <a:r>
                        <a:rPr lang="ru-RU" sz="1200" baseline="0" dirty="0" smtClean="0"/>
                        <a:t> дератизация</a:t>
                      </a:r>
                      <a:endParaRPr lang="ru-RU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ИП Камалов Денис Сергеевич</a:t>
                      </a:r>
                      <a:endParaRPr lang="ru-RU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7 500,00</a:t>
                      </a:r>
                      <a:endParaRPr lang="ru-RU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226</a:t>
                      </a:r>
                      <a:endParaRPr lang="ru-RU" sz="12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Утилизация</a:t>
                      </a:r>
                      <a:r>
                        <a:rPr lang="ru-RU" sz="1200" baseline="0" dirty="0" smtClean="0"/>
                        <a:t> архива</a:t>
                      </a:r>
                      <a:endParaRPr lang="ru-RU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ООО «</a:t>
                      </a:r>
                      <a:r>
                        <a:rPr lang="ru-RU" sz="1200" dirty="0" err="1" smtClean="0"/>
                        <a:t>СБВ»Утилизация</a:t>
                      </a:r>
                      <a:r>
                        <a:rPr lang="ru-RU" sz="1200" dirty="0" smtClean="0"/>
                        <a:t>»</a:t>
                      </a:r>
                      <a:endParaRPr lang="ru-RU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3 500,00</a:t>
                      </a:r>
                      <a:endParaRPr lang="ru-RU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226</a:t>
                      </a:r>
                      <a:endParaRPr lang="ru-RU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Техническая экспертиза</a:t>
                      </a:r>
                      <a:r>
                        <a:rPr lang="ru-RU" sz="1200" baseline="0" dirty="0" smtClean="0"/>
                        <a:t> оборудования</a:t>
                      </a:r>
                      <a:endParaRPr lang="ru-RU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ООО «</a:t>
                      </a:r>
                      <a:r>
                        <a:rPr lang="ru-RU" sz="1200" dirty="0" err="1" smtClean="0"/>
                        <a:t>СБВ»Утилизация</a:t>
                      </a:r>
                      <a:r>
                        <a:rPr lang="ru-RU" sz="1200" dirty="0" smtClean="0"/>
                        <a:t>»</a:t>
                      </a:r>
                    </a:p>
                    <a:p>
                      <a:endParaRPr lang="ru-RU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16 620,00</a:t>
                      </a:r>
                      <a:endParaRPr lang="ru-RU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340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Светильник светодиодный</a:t>
                      </a:r>
                      <a:endParaRPr lang="ru-RU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ООО «РЧТ»</a:t>
                      </a:r>
                      <a:endParaRPr lang="ru-RU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6 500,00</a:t>
                      </a:r>
                      <a:endParaRPr lang="ru-RU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340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Манометр,</a:t>
                      </a:r>
                      <a:r>
                        <a:rPr lang="ru-RU" sz="1200" baseline="0" dirty="0" smtClean="0"/>
                        <a:t> тонометр</a:t>
                      </a:r>
                      <a:endParaRPr lang="ru-RU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ИП Казакова И.С.</a:t>
                      </a:r>
                      <a:endParaRPr lang="ru-RU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7 940,00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340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Лак</a:t>
                      </a:r>
                      <a:r>
                        <a:rPr lang="ru-RU" sz="1200" baseline="0" dirty="0" smtClean="0"/>
                        <a:t> ПФ-170, плинтус</a:t>
                      </a:r>
                      <a:endParaRPr lang="ru-RU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ИП Казакова И.С.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17 050,00</a:t>
                      </a:r>
                      <a:endParaRPr lang="ru-RU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340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Лак</a:t>
                      </a:r>
                      <a:r>
                        <a:rPr lang="ru-RU" sz="1200" baseline="0" dirty="0" smtClean="0"/>
                        <a:t> ПФ-170</a:t>
                      </a:r>
                      <a:endParaRPr lang="ru-RU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ИП Казакова И.С.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11 250,00</a:t>
                      </a:r>
                      <a:endParaRPr lang="ru-RU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310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Подставка под огнетушитель </a:t>
                      </a:r>
                      <a:endParaRPr lang="ru-RU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ИП Чугаев Д.А.</a:t>
                      </a:r>
                      <a:endParaRPr lang="ru-RU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6 435,00</a:t>
                      </a:r>
                      <a:endParaRPr lang="ru-RU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290832">
                <a:tc gridSpan="2">
                  <a:txBody>
                    <a:bodyPr/>
                    <a:lstStyle/>
                    <a:p>
                      <a:r>
                        <a:rPr lang="ru-RU" sz="1200" dirty="0" smtClean="0"/>
                        <a:t>Итого за июль:</a:t>
                      </a:r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185 820,00</a:t>
                      </a:r>
                      <a:endParaRPr lang="ru-RU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99123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332656"/>
            <a:ext cx="9144000" cy="476672"/>
          </a:xfrm>
        </p:spPr>
        <p:txBody>
          <a:bodyPr>
            <a:normAutofit fontScale="90000"/>
          </a:bodyPr>
          <a:lstStyle/>
          <a:p>
            <a:r>
              <a:rPr lang="ru-RU" sz="3200" dirty="0" smtClean="0"/>
              <a:t>Расходование внебюджетных средств в 2024-2025 году</a:t>
            </a:r>
            <a:endParaRPr lang="ru-RU" sz="3200" dirty="0"/>
          </a:p>
        </p:txBody>
      </p:sp>
      <p:graphicFrame>
        <p:nvGraphicFramePr>
          <p:cNvPr id="5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2080442"/>
              </p:ext>
            </p:extLst>
          </p:nvPr>
        </p:nvGraphicFramePr>
        <p:xfrm>
          <a:off x="323528" y="1124744"/>
          <a:ext cx="8435454" cy="2487312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296144"/>
                <a:gridCol w="1008112"/>
                <a:gridCol w="2592288"/>
                <a:gridCol w="2276755"/>
                <a:gridCol w="1262155"/>
              </a:tblGrid>
              <a:tr h="334656"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Дата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Статья КЭК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Назначение расходов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Поставщик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Сумма, руб.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0">
                <a:tc rowSpan="4">
                  <a:txBody>
                    <a:bodyPr/>
                    <a:lstStyle/>
                    <a:p>
                      <a:r>
                        <a:rPr lang="ru-RU" sz="1200" dirty="0" smtClean="0"/>
                        <a:t>Август </a:t>
                      </a:r>
                      <a:r>
                        <a:rPr lang="ru-RU" sz="1200" dirty="0" smtClean="0"/>
                        <a:t>2025 г.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340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err="1" smtClean="0"/>
                        <a:t>Хозтовары</a:t>
                      </a:r>
                      <a:endParaRPr lang="ru-RU" sz="12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ООО</a:t>
                      </a:r>
                      <a:r>
                        <a:rPr lang="ru-RU" sz="1200" baseline="0" dirty="0" smtClean="0"/>
                        <a:t> </a:t>
                      </a:r>
                      <a:r>
                        <a:rPr lang="ru-RU" sz="1200" baseline="0" dirty="0" smtClean="0"/>
                        <a:t>«Офис-</a:t>
                      </a:r>
                      <a:r>
                        <a:rPr lang="ru-RU" sz="1200" baseline="0" dirty="0" err="1" smtClean="0"/>
                        <a:t>Лайн</a:t>
                      </a:r>
                      <a:r>
                        <a:rPr lang="ru-RU" sz="1200" baseline="0" dirty="0" smtClean="0"/>
                        <a:t>»</a:t>
                      </a:r>
                      <a:endParaRPr lang="ru-RU" sz="12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15 150,00</a:t>
                      </a:r>
                      <a:endParaRPr lang="ru-RU" sz="12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14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340</a:t>
                      </a:r>
                      <a:endParaRPr lang="ru-RU" sz="12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Моющие средства</a:t>
                      </a:r>
                      <a:endParaRPr lang="ru-RU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ООО «РЧТ»</a:t>
                      </a:r>
                      <a:endParaRPr lang="ru-RU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26 209,80</a:t>
                      </a:r>
                      <a:endParaRPr lang="ru-RU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9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340</a:t>
                      </a:r>
                      <a:endParaRPr lang="ru-RU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Светильники светодиодные промышленные</a:t>
                      </a:r>
                      <a:endParaRPr lang="ru-RU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ИП </a:t>
                      </a:r>
                      <a:r>
                        <a:rPr lang="ru-RU" sz="1200" dirty="0" smtClean="0"/>
                        <a:t>Казакова</a:t>
                      </a:r>
                      <a:r>
                        <a:rPr lang="ru-RU" sz="1200" baseline="0" dirty="0" smtClean="0"/>
                        <a:t> И.С.</a:t>
                      </a:r>
                      <a:endParaRPr lang="ru-RU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38 940,00</a:t>
                      </a:r>
                      <a:endParaRPr lang="ru-RU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978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340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Бумага офисная</a:t>
                      </a:r>
                      <a:endParaRPr lang="ru-RU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ИП</a:t>
                      </a:r>
                      <a:r>
                        <a:rPr lang="ru-RU" sz="1200" baseline="0" dirty="0" smtClean="0"/>
                        <a:t> </a:t>
                      </a:r>
                      <a:r>
                        <a:rPr lang="ru-RU" sz="1200" baseline="0" dirty="0" err="1" smtClean="0"/>
                        <a:t>Жалилова</a:t>
                      </a:r>
                      <a:r>
                        <a:rPr lang="ru-RU" sz="1200" baseline="0" dirty="0" smtClean="0"/>
                        <a:t> М.В.</a:t>
                      </a:r>
                      <a:endParaRPr lang="ru-RU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6 400,00</a:t>
                      </a:r>
                      <a:endParaRPr lang="ru-RU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0832">
                <a:tc gridSpan="2">
                  <a:txBody>
                    <a:bodyPr/>
                    <a:lstStyle/>
                    <a:p>
                      <a:r>
                        <a:rPr lang="ru-RU" sz="1200" dirty="0" smtClean="0"/>
                        <a:t>Итого за август:</a:t>
                      </a:r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86 699,80</a:t>
                      </a:r>
                      <a:endParaRPr lang="ru-RU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290832">
                <a:tc gridSpan="3">
                  <a:txBody>
                    <a:bodyPr/>
                    <a:lstStyle/>
                    <a:p>
                      <a:r>
                        <a:rPr lang="ru-RU" sz="1200" b="1" dirty="0" smtClean="0"/>
                        <a:t>Итого январь-август:</a:t>
                      </a:r>
                      <a:endParaRPr lang="ru-RU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/>
                        <a:t>341 351,80</a:t>
                      </a:r>
                      <a:endParaRPr lang="ru-RU" sz="1200" b="1" dirty="0"/>
                    </a:p>
                  </a:txBody>
                  <a:tcPr/>
                </a:tc>
              </a:tr>
              <a:tr h="290832">
                <a:tc gridSpan="4">
                  <a:txBody>
                    <a:bodyPr/>
                    <a:lstStyle/>
                    <a:p>
                      <a:r>
                        <a:rPr lang="ru-RU" sz="1200" b="1" dirty="0" smtClean="0"/>
                        <a:t>Итого сентябрь </a:t>
                      </a:r>
                      <a:r>
                        <a:rPr lang="ru-RU" sz="1200" b="1" dirty="0" smtClean="0"/>
                        <a:t>2024 </a:t>
                      </a:r>
                      <a:r>
                        <a:rPr lang="ru-RU" sz="1200" b="1" dirty="0" smtClean="0"/>
                        <a:t>г. – август </a:t>
                      </a:r>
                      <a:r>
                        <a:rPr lang="ru-RU" sz="1200" b="1" dirty="0" smtClean="0"/>
                        <a:t>2025</a:t>
                      </a:r>
                      <a:r>
                        <a:rPr lang="ru-RU" sz="1200" b="1" baseline="0" dirty="0" smtClean="0"/>
                        <a:t> </a:t>
                      </a:r>
                      <a:r>
                        <a:rPr lang="ru-RU" sz="1200" b="1" baseline="0" dirty="0" smtClean="0"/>
                        <a:t>г.</a:t>
                      </a:r>
                      <a:endParaRPr lang="ru-RU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/>
                        <a:t>510 109,80</a:t>
                      </a:r>
                      <a:endParaRPr lang="ru-RU" sz="12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20289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899592" y="908720"/>
            <a:ext cx="7994129" cy="4708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altLang="ru-RU" sz="6000" b="1" dirty="0">
                <a:latin typeface="Times New Roman" pitchFamily="18" charset="0"/>
                <a:cs typeface="Times New Roman" pitchFamily="18" charset="0"/>
              </a:rPr>
              <a:t>Итоги государственной итоговой аттестации </a:t>
            </a:r>
          </a:p>
          <a:p>
            <a:pPr algn="ctr"/>
            <a:r>
              <a:rPr lang="ru-RU" altLang="ru-RU" sz="6000" b="1" dirty="0" smtClean="0">
                <a:latin typeface="Times New Roman" pitchFamily="18" charset="0"/>
                <a:cs typeface="Times New Roman" pitchFamily="18" charset="0"/>
              </a:rPr>
              <a:t>2024-2025 </a:t>
            </a:r>
            <a:r>
              <a:rPr lang="ru-RU" altLang="ru-RU" sz="6000" b="1" dirty="0">
                <a:latin typeface="Times New Roman" pitchFamily="18" charset="0"/>
                <a:cs typeface="Times New Roman" pitchFamily="18" charset="0"/>
              </a:rPr>
              <a:t>учебного </a:t>
            </a:r>
            <a:r>
              <a:rPr lang="ru-RU" altLang="ru-RU" sz="6000" b="1" dirty="0" smtClean="0">
                <a:latin typeface="Times New Roman" pitchFamily="18" charset="0"/>
                <a:cs typeface="Times New Roman" pitchFamily="18" charset="0"/>
              </a:rPr>
              <a:t>года</a:t>
            </a:r>
            <a:endParaRPr lang="ru-RU" altLang="ru-RU" sz="6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99068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1043608" y="260648"/>
            <a:ext cx="7848872" cy="3562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lnSpc>
                <a:spcPct val="115000"/>
              </a:lnSpc>
              <a:spcAft>
                <a:spcPts val="1000"/>
              </a:spcAft>
              <a:defRPr/>
            </a:pPr>
            <a:r>
              <a:rPr lang="ru-RU" altLang="ru-RU" b="1" dirty="0">
                <a:latin typeface="Times New Roman" pitchFamily="18" charset="0"/>
                <a:cs typeface="Times New Roman" pitchFamily="18" charset="0"/>
              </a:rPr>
              <a:t>В государственной итоговой аттестации </a:t>
            </a:r>
            <a:r>
              <a:rPr lang="ru-RU" altLang="ru-RU" b="1" dirty="0" smtClean="0">
                <a:latin typeface="Times New Roman" pitchFamily="18" charset="0"/>
                <a:cs typeface="Times New Roman" pitchFamily="18" charset="0"/>
              </a:rPr>
              <a:t>2024-2025 года  </a:t>
            </a:r>
            <a:r>
              <a:rPr lang="ru-RU" altLang="ru-RU" b="1" dirty="0">
                <a:latin typeface="Times New Roman" pitchFamily="18" charset="0"/>
                <a:cs typeface="Times New Roman" pitchFamily="18" charset="0"/>
              </a:rPr>
              <a:t>в МБОУ «СОШ №  51  г. Челябинска»</a:t>
            </a:r>
            <a:r>
              <a:rPr lang="en-US" alt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b="1" dirty="0">
                <a:latin typeface="Times New Roman" pitchFamily="18" charset="0"/>
                <a:cs typeface="Times New Roman" pitchFamily="18" charset="0"/>
              </a:rPr>
              <a:t>приняли участие </a:t>
            </a:r>
            <a:r>
              <a:rPr lang="ru-RU" altLang="ru-RU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hangingPunct="1">
              <a:lnSpc>
                <a:spcPct val="115000"/>
              </a:lnSpc>
              <a:spcAft>
                <a:spcPts val="1000"/>
              </a:spcAft>
              <a:defRPr/>
            </a:pPr>
            <a:endParaRPr lang="en-US" altLang="ru-RU" b="1" dirty="0">
              <a:latin typeface="Times New Roman" pitchFamily="18" charset="0"/>
              <a:cs typeface="Times New Roman" pitchFamily="18" charset="0"/>
            </a:endParaRPr>
          </a:p>
          <a:p>
            <a:pPr marL="284400" lvl="0" indent="252000"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49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выпускников средней школы ( в форме ЕГЭ);</a:t>
            </a:r>
          </a:p>
          <a:p>
            <a:pPr marL="284400" lvl="0" indent="252000">
              <a:buFont typeface="Wingdings" pitchFamily="2" charset="2"/>
              <a:buChar char="Ø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  116 выпускников основной школы ( в форме ОГЭ);</a:t>
            </a:r>
          </a:p>
          <a:p>
            <a:pPr marL="284400" lvl="0" indent="252000">
              <a:buFont typeface="Wingdings" pitchFamily="2" charset="2"/>
              <a:buChar char="Ø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  20 выпускников основной школы ( в форме ГВЭ);</a:t>
            </a:r>
          </a:p>
          <a:p>
            <a:pPr marL="284400" lvl="0" indent="252000"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49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выпускников 11-х классов успешно  прошли ГИА и получили аттестаты государственного образца.</a:t>
            </a:r>
          </a:p>
          <a:p>
            <a:pPr marL="284400" lvl="0" indent="252000">
              <a:buFont typeface="Wingdings" pitchFamily="2" charset="2"/>
              <a:buChar char="Ø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136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выпускников 9-х классов успешно  прошли ГИА и получили аттестаты государственного образца.</a:t>
            </a:r>
          </a:p>
          <a:p>
            <a:pPr algn="just" eaLnBrk="1" hangingPunct="1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Ø"/>
              <a:defRPr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54092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2"/>
          <p:cNvSpPr>
            <a:spLocks noGrp="1"/>
          </p:cNvSpPr>
          <p:nvPr>
            <p:ph idx="1"/>
          </p:nvPr>
        </p:nvSpPr>
        <p:spPr>
          <a:xfrm>
            <a:off x="1115616" y="620688"/>
            <a:ext cx="7868841" cy="5832648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ru-RU" altLang="ru-RU" sz="24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endParaRPr lang="ru-RU" dirty="0" smtClean="0"/>
          </a:p>
          <a:p>
            <a:pPr marL="82296" indent="0">
              <a:buNone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4 выпускника 11-х классов  получили </a:t>
            </a:r>
            <a:r>
              <a:rPr lang="ru-RU" sz="2400" b="1" u="sng" dirty="0">
                <a:latin typeface="Times New Roman" pitchFamily="18" charset="0"/>
                <a:cs typeface="Times New Roman" pitchFamily="18" charset="0"/>
              </a:rPr>
              <a:t>медали за особые успехи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в обучении:</a:t>
            </a:r>
          </a:p>
          <a:p>
            <a:pPr marL="82296" indent="0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1 степени- Зайкова Мария (11А),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Симанович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Арина (11А),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Галимова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Юлия (11Б)</a:t>
            </a:r>
          </a:p>
          <a:p>
            <a:pPr marL="82296" indent="0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2 степени- Серебряков Данила (11Б).</a:t>
            </a:r>
          </a:p>
          <a:p>
            <a:pPr marL="82296" indent="0">
              <a:buNone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8 выпускников  9-х классов получили </a:t>
            </a:r>
            <a:r>
              <a:rPr lang="ru-RU" sz="2400" b="1" u="sng" dirty="0">
                <a:latin typeface="Times New Roman" pitchFamily="18" charset="0"/>
                <a:cs typeface="Times New Roman" pitchFamily="18" charset="0"/>
              </a:rPr>
              <a:t>аттестаты особого образца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82296" indent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Дюрягина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Виктория (9А), Лебедева Мария (9А),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Тютченко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Маргарита (9А),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Черепашкина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Юлия (9А),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Ерушина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Маргарита (9Б), Султанова Влада (9В), Цыганова Мария (9В), Денисова Валерия (9Г).</a:t>
            </a:r>
          </a:p>
          <a:p>
            <a:pPr marL="0" indent="0" eaLnBrk="1" fontAlgn="auto" hangingPunct="1">
              <a:lnSpc>
                <a:spcPct val="115000"/>
              </a:lnSpc>
              <a:spcAft>
                <a:spcPts val="1000"/>
              </a:spcAft>
              <a:buFont typeface="Wingdings 2" pitchFamily="18" charset="2"/>
              <a:buNone/>
              <a:defRPr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40101922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1115616" y="1052736"/>
            <a:ext cx="7848872" cy="4514313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indent="0" eaLnBrk="1" hangingPunct="1">
              <a:lnSpc>
                <a:spcPct val="115000"/>
              </a:lnSpc>
              <a:spcAft>
                <a:spcPts val="1000"/>
              </a:spcAft>
              <a:defRPr/>
            </a:pPr>
            <a:endParaRPr lang="ru-RU" alt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000" b="1" u="sng" dirty="0">
                <a:latin typeface="Times New Roman" pitchFamily="18" charset="0"/>
                <a:cs typeface="Times New Roman" pitchFamily="18" charset="0"/>
              </a:rPr>
              <a:t>90-99 баллов получил  1 выпускник:</a:t>
            </a:r>
          </a:p>
          <a:p>
            <a:pPr lvl="0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по  химии – Зайкова Мария (учитель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Мясникова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М.Н. )</a:t>
            </a:r>
          </a:p>
          <a:p>
            <a:pPr lvl="0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по биологии- Зайкова Мария (учитель Авраменко Н.Е. )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lvl="0"/>
            <a:r>
              <a:rPr lang="ru-RU" sz="2000" b="1" u="sng" dirty="0">
                <a:latin typeface="Times New Roman" pitchFamily="18" charset="0"/>
                <a:cs typeface="Times New Roman" pitchFamily="18" charset="0"/>
              </a:rPr>
              <a:t>80-90 баллов - 3 чел., из них:</a:t>
            </a:r>
          </a:p>
          <a:p>
            <a:pPr lvl="0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2 выпускника по русскому языку (учитель Югова Л.М.)</a:t>
            </a:r>
          </a:p>
          <a:p>
            <a:pPr lvl="0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1 выпускник  по  литературе (учитель Югова Л.М.)</a:t>
            </a:r>
          </a:p>
          <a:p>
            <a:pPr lvl="0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2 выпускника по иностранному языку (учитель  Гаврилова А.В.)</a:t>
            </a:r>
          </a:p>
          <a:p>
            <a:pPr eaLnBrk="1" hangingPunct="1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§"/>
              <a:defRPr/>
            </a:pPr>
            <a:endParaRPr lang="ru-RU" alt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115000"/>
              </a:lnSpc>
              <a:spcAft>
                <a:spcPts val="1000"/>
              </a:spcAft>
              <a:defRPr/>
            </a:pPr>
            <a:endParaRPr lang="ru-RU" alt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115000"/>
              </a:lnSpc>
              <a:spcAft>
                <a:spcPts val="1000"/>
              </a:spcAft>
              <a:defRPr/>
            </a:pPr>
            <a:r>
              <a:rPr lang="ru-RU" altLang="ru-RU" sz="29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ru-RU" altLang="ru-RU" sz="2900" dirty="0" smtClean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59338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5622858"/>
              </p:ext>
            </p:extLst>
          </p:nvPr>
        </p:nvGraphicFramePr>
        <p:xfrm>
          <a:off x="1043608" y="188640"/>
          <a:ext cx="7920878" cy="66247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07403"/>
                <a:gridCol w="965512"/>
                <a:gridCol w="1442010"/>
                <a:gridCol w="1326211"/>
                <a:gridCol w="998374"/>
                <a:gridCol w="67676"/>
                <a:gridCol w="1313692"/>
              </a:tblGrid>
              <a:tr h="136131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Предмет ЕГЭ </a:t>
                      </a:r>
                    </a:p>
                  </a:txBody>
                  <a:tcPr marL="25385" marR="25385" marT="8855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Количество учащихся, сдававших ЕГЭ </a:t>
                      </a:r>
                    </a:p>
                  </a:txBody>
                  <a:tcPr marL="25385" marR="25385" marT="8855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Ф.И.О.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учителя </a:t>
                      </a:r>
                    </a:p>
                  </a:txBody>
                  <a:tcPr marL="25385" marR="25385" marT="8855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Средний балл по школе </a:t>
                      </a:r>
                    </a:p>
                  </a:txBody>
                  <a:tcPr marL="25385" marR="25385" marT="8855" marB="0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Кол-во учащихся, не прошедших мин. порог </a:t>
                      </a:r>
                    </a:p>
                  </a:txBody>
                  <a:tcPr marL="25385" marR="25385" marT="8855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Минимальный балл </a:t>
                      </a:r>
                    </a:p>
                  </a:txBody>
                  <a:tcPr marL="25385" marR="25385" marT="8855" marB="0"/>
                </a:tc>
              </a:tr>
              <a:tr h="38126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Русский  язык </a:t>
                      </a:r>
                    </a:p>
                  </a:txBody>
                  <a:tcPr marL="25385" marR="25385" marT="8855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49</a:t>
                      </a:r>
                    </a:p>
                  </a:txBody>
                  <a:tcPr marL="25385" marR="25385" marT="8855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Югова Л.М. </a:t>
                      </a:r>
                    </a:p>
                  </a:txBody>
                  <a:tcPr marL="25385" marR="25385" marT="8855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53 </a:t>
                      </a:r>
                    </a:p>
                  </a:txBody>
                  <a:tcPr marL="25385" marR="25385" marT="8855" marB="0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25385" marR="25385" marT="8855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24</a:t>
                      </a:r>
                    </a:p>
                  </a:txBody>
                  <a:tcPr marL="25385" marR="25385" marT="8855" marB="0"/>
                </a:tc>
              </a:tr>
              <a:tr h="55185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Математика  (проф. уровень) </a:t>
                      </a:r>
                    </a:p>
                  </a:txBody>
                  <a:tcPr marL="25385" marR="25385" marT="8855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24</a:t>
                      </a:r>
                    </a:p>
                  </a:txBody>
                  <a:tcPr marL="25385" marR="25385" marT="8855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Насырова А.С.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Амелина</a:t>
                      </a:r>
                      <a:r>
                        <a:rPr kumimoji="0" lang="ru-RU" sz="14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А.С.</a:t>
                      </a:r>
                    </a:p>
                  </a:txBody>
                  <a:tcPr marL="25385" marR="25385" marT="8855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50</a:t>
                      </a:r>
                    </a:p>
                  </a:txBody>
                  <a:tcPr marL="25385" marR="25385" marT="8855" marB="0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25385" marR="25385" marT="8855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27</a:t>
                      </a:r>
                    </a:p>
                  </a:txBody>
                  <a:tcPr marL="25385" marR="25385" marT="8855" marB="0"/>
                </a:tc>
              </a:tr>
              <a:tr h="55185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Математика  (базов. уровень) </a:t>
                      </a:r>
                    </a:p>
                  </a:txBody>
                  <a:tcPr marL="25385" marR="25385" marT="8855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25</a:t>
                      </a:r>
                    </a:p>
                  </a:txBody>
                  <a:tcPr marL="25385" marR="25385" marT="8855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Насырова А.С.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Амелина</a:t>
                      </a:r>
                      <a:r>
                        <a:rPr kumimoji="0" lang="ru-RU" sz="14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А.С.</a:t>
                      </a:r>
                    </a:p>
                  </a:txBody>
                  <a:tcPr marL="25385" marR="25385" marT="8855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25385" marR="25385" marT="8855" marB="0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25385" marR="25385" marT="8855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25385" marR="25385" marT="8855" marB="0"/>
                </a:tc>
              </a:tr>
              <a:tr h="44806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Физика </a:t>
                      </a:r>
                    </a:p>
                  </a:txBody>
                  <a:tcPr marL="25385" marR="25385" marT="8855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25385" marR="25385" marT="8855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Криничная О.В. </a:t>
                      </a:r>
                    </a:p>
                  </a:txBody>
                  <a:tcPr marL="25385" marR="25385" marT="8855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42</a:t>
                      </a:r>
                    </a:p>
                  </a:txBody>
                  <a:tcPr marL="25385" marR="25385" marT="8855" marB="0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25385" marR="25385" marT="8855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36</a:t>
                      </a:r>
                    </a:p>
                  </a:txBody>
                  <a:tcPr marL="25385" marR="25385" marT="8855" marB="0"/>
                </a:tc>
              </a:tr>
              <a:tr h="44806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Химия</a:t>
                      </a:r>
                    </a:p>
                  </a:txBody>
                  <a:tcPr marL="25385" marR="25385" marT="8855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25385" marR="25385" marT="8855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Мясникова</a:t>
                      </a:r>
                      <a:r>
                        <a:rPr kumimoji="0" lang="ru-RU" sz="14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М.Н.</a:t>
                      </a:r>
                    </a:p>
                  </a:txBody>
                  <a:tcPr marL="25385" marR="25385" marT="8855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63</a:t>
                      </a:r>
                    </a:p>
                  </a:txBody>
                  <a:tcPr marL="25385" marR="25385" marT="8855" marB="0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25385" marR="25385" marT="8855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36</a:t>
                      </a:r>
                    </a:p>
                  </a:txBody>
                  <a:tcPr marL="25385" marR="25385" marT="8855" marB="0"/>
                </a:tc>
              </a:tr>
              <a:tr h="6297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Информатика </a:t>
                      </a:r>
                    </a:p>
                  </a:txBody>
                  <a:tcPr marL="25385" marR="25385" marT="8855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15</a:t>
                      </a:r>
                    </a:p>
                  </a:txBody>
                  <a:tcPr marL="25385" marR="25385" marT="8855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Светлакова</a:t>
                      </a:r>
                      <a:r>
                        <a:rPr kumimoji="0" lang="ru-RU" sz="14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Т.И.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Неверова Т.А. </a:t>
                      </a:r>
                    </a:p>
                  </a:txBody>
                  <a:tcPr marL="25385" marR="25385" marT="8855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35</a:t>
                      </a:r>
                    </a:p>
                  </a:txBody>
                  <a:tcPr marL="25385" marR="25385" marT="8855" marB="0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25385" marR="25385" marT="8855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40</a:t>
                      </a:r>
                    </a:p>
                  </a:txBody>
                  <a:tcPr marL="25385" marR="25385" marT="8855" marB="0"/>
                </a:tc>
              </a:tr>
              <a:tr h="3478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Биология </a:t>
                      </a:r>
                    </a:p>
                  </a:txBody>
                  <a:tcPr marL="25385" marR="25385" marT="8855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25385" marR="25385" marT="8855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Авраменко Н.Е. </a:t>
                      </a:r>
                    </a:p>
                  </a:txBody>
                  <a:tcPr marL="25385" marR="25385" marT="8855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50</a:t>
                      </a:r>
                    </a:p>
                  </a:txBody>
                  <a:tcPr marL="25385" marR="25385" marT="8855" marB="0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25385" marR="25385" marT="8855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36</a:t>
                      </a:r>
                    </a:p>
                  </a:txBody>
                  <a:tcPr marL="25385" marR="25385" marT="8855" marB="0"/>
                </a:tc>
              </a:tr>
              <a:tr h="40570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История </a:t>
                      </a:r>
                    </a:p>
                  </a:txBody>
                  <a:tcPr marL="25385" marR="25385" marT="8855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25385" marR="25385" marT="8855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Викулов А.Г. </a:t>
                      </a:r>
                    </a:p>
                  </a:txBody>
                  <a:tcPr marL="25385" marR="25385" marT="8855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38</a:t>
                      </a:r>
                    </a:p>
                  </a:txBody>
                  <a:tcPr marL="25385" marR="25385" marT="8855" marB="0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25385" marR="25385" marT="8855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32</a:t>
                      </a:r>
                    </a:p>
                  </a:txBody>
                  <a:tcPr marL="25385" marR="25385" marT="8855" marB="0"/>
                </a:tc>
              </a:tr>
              <a:tr h="4513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Обществознание </a:t>
                      </a:r>
                    </a:p>
                  </a:txBody>
                  <a:tcPr marL="25385" marR="25385" marT="8855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    24</a:t>
                      </a:r>
                    </a:p>
                  </a:txBody>
                  <a:tcPr marL="25385" marR="25385" marT="8855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Викулов А.Г.</a:t>
                      </a:r>
                    </a:p>
                  </a:txBody>
                  <a:tcPr marL="25385" marR="25385" marT="8855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47</a:t>
                      </a:r>
                    </a:p>
                  </a:txBody>
                  <a:tcPr marL="25385" marR="25385" marT="8855" marB="0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25385" marR="25385" marT="8855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42</a:t>
                      </a:r>
                    </a:p>
                  </a:txBody>
                  <a:tcPr marL="25385" marR="25385" marT="8855" marB="0"/>
                </a:tc>
              </a:tr>
              <a:tr h="41792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Литература </a:t>
                      </a:r>
                    </a:p>
                  </a:txBody>
                  <a:tcPr marL="25385" marR="25385" marT="8855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25385" marR="25385" marT="8855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Югова Л.М. </a:t>
                      </a:r>
                    </a:p>
                  </a:txBody>
                  <a:tcPr marL="25385" marR="25385" marT="8855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57</a:t>
                      </a:r>
                    </a:p>
                  </a:txBody>
                  <a:tcPr marL="25385" marR="25385" marT="8855" marB="0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25385" marR="25385" marT="8855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32</a:t>
                      </a:r>
                    </a:p>
                  </a:txBody>
                  <a:tcPr marL="25385" marR="25385" marT="8855" marB="0"/>
                </a:tc>
              </a:tr>
              <a:tr h="6297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Английский язык </a:t>
                      </a:r>
                    </a:p>
                  </a:txBody>
                  <a:tcPr marL="25385" marR="25385" marT="8855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25385" marR="25385" marT="8855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Гаврилова А.В. </a:t>
                      </a:r>
                    </a:p>
                  </a:txBody>
                  <a:tcPr marL="25385" marR="25385" marT="8855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77</a:t>
                      </a:r>
                    </a:p>
                  </a:txBody>
                  <a:tcPr marL="25385" marR="25385" marT="8855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25385" marR="25385" marT="8855" marB="0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22</a:t>
                      </a:r>
                    </a:p>
                  </a:txBody>
                  <a:tcPr marL="25385" marR="25385" marT="8855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72090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7775584"/>
              </p:ext>
            </p:extLst>
          </p:nvPr>
        </p:nvGraphicFramePr>
        <p:xfrm>
          <a:off x="1043608" y="116632"/>
          <a:ext cx="7848873" cy="66693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70463"/>
                <a:gridCol w="2543725"/>
                <a:gridCol w="1322581"/>
                <a:gridCol w="889523"/>
                <a:gridCol w="1322581"/>
              </a:tblGrid>
              <a:tr h="110471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Предмет (ОГЭ) </a:t>
                      </a:r>
                    </a:p>
                  </a:txBody>
                  <a:tcPr marL="64098" marR="64098" marT="8903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ФИО учителя </a:t>
                      </a:r>
                    </a:p>
                  </a:txBody>
                  <a:tcPr marL="64098" marR="64098" marT="8903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Количество учащихся, сдававших ОГЭ </a:t>
                      </a:r>
                    </a:p>
                  </a:txBody>
                  <a:tcPr marL="64098" marR="64098" marT="8903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Средняя оценка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  школе</a:t>
                      </a:r>
                    </a:p>
                  </a:txBody>
                  <a:tcPr marL="64098" marR="64098" marT="8903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Кол-во учащихся, не прошедших мин. порог </a:t>
                      </a:r>
                    </a:p>
                  </a:txBody>
                  <a:tcPr marL="64098" marR="64098" marT="8903" marB="0"/>
                </a:tc>
              </a:tr>
              <a:tr h="67777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Русский язык </a:t>
                      </a:r>
                    </a:p>
                  </a:txBody>
                  <a:tcPr marL="64098" marR="64098" marT="8903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Буркова Н.Г., Шунайлова Т.Н.</a:t>
                      </a:r>
                    </a:p>
                  </a:txBody>
                  <a:tcPr marL="64098" marR="64098" marT="8903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116 чел.</a:t>
                      </a:r>
                    </a:p>
                  </a:txBody>
                  <a:tcPr marL="64098" marR="64098" marT="8903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 </a:t>
                      </a:r>
                    </a:p>
                  </a:txBody>
                  <a:tcPr marL="64098" marR="64098" marT="8903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4098" marR="64098" marT="8903" marB="0"/>
                </a:tc>
              </a:tr>
              <a:tr h="83162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Математика </a:t>
                      </a:r>
                    </a:p>
                  </a:txBody>
                  <a:tcPr marL="64098" marR="64098" marT="8903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Ворошнина</a:t>
                      </a:r>
                      <a:r>
                        <a:rPr kumimoji="0" lang="ru-RU" sz="14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М.В.,   Давыдова С.Н., </a:t>
                      </a:r>
                      <a:r>
                        <a:rPr kumimoji="0" lang="ru-RU" sz="140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Амелина</a:t>
                      </a:r>
                      <a:r>
                        <a:rPr kumimoji="0" lang="ru-RU" sz="14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А.С., Насырова А.С.</a:t>
                      </a:r>
                    </a:p>
                  </a:txBody>
                  <a:tcPr marL="64098" marR="64098" marT="8903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116 чел.</a:t>
                      </a:r>
                    </a:p>
                  </a:txBody>
                  <a:tcPr marL="64098" marR="64098" marT="8903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4098" marR="64098" marT="8903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4098" marR="64098" marT="8903" marB="0"/>
                </a:tc>
              </a:tr>
              <a:tr h="55854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Английский язык</a:t>
                      </a:r>
                    </a:p>
                  </a:txBody>
                  <a:tcPr marL="64098" marR="64098" marT="8903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Нургалиева А.С., </a:t>
                      </a:r>
                      <a:r>
                        <a:rPr kumimoji="0" lang="ru-RU" sz="140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Багина</a:t>
                      </a:r>
                      <a:r>
                        <a:rPr kumimoji="0" lang="ru-RU" sz="14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Е.В., </a:t>
                      </a:r>
                      <a:r>
                        <a:rPr kumimoji="0" lang="ru-RU" sz="140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Баюнова</a:t>
                      </a:r>
                      <a:r>
                        <a:rPr kumimoji="0" lang="ru-RU" sz="14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Л.Б.</a:t>
                      </a:r>
                    </a:p>
                  </a:txBody>
                  <a:tcPr marL="64098" marR="64098" marT="8903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 чел.</a:t>
                      </a:r>
                    </a:p>
                  </a:txBody>
                  <a:tcPr marL="64098" marR="64098" marT="8903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 </a:t>
                      </a:r>
                    </a:p>
                  </a:txBody>
                  <a:tcPr marL="64098" marR="64098" marT="8903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 </a:t>
                      </a:r>
                    </a:p>
                  </a:txBody>
                  <a:tcPr marL="64098" marR="64098" marT="8903" marB="0"/>
                </a:tc>
              </a:tr>
              <a:tr h="47163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Физика </a:t>
                      </a:r>
                    </a:p>
                  </a:txBody>
                  <a:tcPr marL="64098" marR="64098" marT="8903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Криничная О.В. </a:t>
                      </a:r>
                    </a:p>
                  </a:txBody>
                  <a:tcPr marL="64098" marR="64098" marT="8903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 чел.</a:t>
                      </a:r>
                    </a:p>
                  </a:txBody>
                  <a:tcPr marL="64098" marR="64098" marT="8903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 </a:t>
                      </a:r>
                    </a:p>
                  </a:txBody>
                  <a:tcPr marL="64098" marR="64098" marT="8903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 </a:t>
                      </a:r>
                    </a:p>
                  </a:txBody>
                  <a:tcPr marL="64098" marR="64098" marT="8903" marB="0"/>
                </a:tc>
              </a:tr>
              <a:tr h="4097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Химия </a:t>
                      </a:r>
                    </a:p>
                  </a:txBody>
                  <a:tcPr marL="64098" marR="64098" marT="8903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Мясникова</a:t>
                      </a:r>
                      <a:r>
                        <a:rPr kumimoji="0" lang="ru-RU" sz="14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М.Н. </a:t>
                      </a:r>
                    </a:p>
                  </a:txBody>
                  <a:tcPr marL="64098" marR="64098" marT="8903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8 чел.</a:t>
                      </a:r>
                    </a:p>
                  </a:txBody>
                  <a:tcPr marL="64098" marR="64098" marT="8903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 </a:t>
                      </a:r>
                    </a:p>
                  </a:txBody>
                  <a:tcPr marL="64098" marR="64098" marT="8903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 </a:t>
                      </a:r>
                    </a:p>
                  </a:txBody>
                  <a:tcPr marL="64098" marR="64098" marT="8903" marB="0"/>
                </a:tc>
              </a:tr>
              <a:tr h="45019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Биология </a:t>
                      </a:r>
                    </a:p>
                  </a:txBody>
                  <a:tcPr marL="64098" marR="64098" marT="8903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Михайлова Е.А.</a:t>
                      </a:r>
                    </a:p>
                  </a:txBody>
                  <a:tcPr marL="64098" marR="64098" marT="8903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16 чел.</a:t>
                      </a:r>
                    </a:p>
                  </a:txBody>
                  <a:tcPr marL="64098" marR="64098" marT="8903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 </a:t>
                      </a:r>
                    </a:p>
                  </a:txBody>
                  <a:tcPr marL="64098" marR="64098" marT="8903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 </a:t>
                      </a:r>
                    </a:p>
                  </a:txBody>
                  <a:tcPr marL="64098" marR="64098" marT="8903" marB="0"/>
                </a:tc>
              </a:tr>
              <a:tr h="4106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География </a:t>
                      </a:r>
                    </a:p>
                  </a:txBody>
                  <a:tcPr marL="64098" marR="64098" marT="8903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Волкова Л.Н. </a:t>
                      </a:r>
                    </a:p>
                  </a:txBody>
                  <a:tcPr marL="64098" marR="64098" marT="8903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46 чел.</a:t>
                      </a:r>
                    </a:p>
                  </a:txBody>
                  <a:tcPr marL="64098" marR="64098" marT="8903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4098" marR="64098" marT="8903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u="none" strike="noStrike" kern="1200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4098" marR="64098" marT="8903" marB="0"/>
                </a:tc>
              </a:tr>
              <a:tr h="55854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Обществознание </a:t>
                      </a:r>
                    </a:p>
                  </a:txBody>
                  <a:tcPr marL="64098" marR="64098" marT="8903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Федотова А.В., Алексеев А.Н. </a:t>
                      </a:r>
                    </a:p>
                  </a:txBody>
                  <a:tcPr marL="64098" marR="64098" marT="8903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45 чел.</a:t>
                      </a:r>
                    </a:p>
                  </a:txBody>
                  <a:tcPr marL="64098" marR="64098" marT="8903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 </a:t>
                      </a:r>
                    </a:p>
                  </a:txBody>
                  <a:tcPr marL="64098" marR="64098" marT="8903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 </a:t>
                      </a:r>
                    </a:p>
                  </a:txBody>
                  <a:tcPr marL="64098" marR="64098" marT="8903" marB="0"/>
                </a:tc>
              </a:tr>
              <a:tr h="55854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История </a:t>
                      </a:r>
                    </a:p>
                  </a:txBody>
                  <a:tcPr marL="64098" marR="64098" marT="8903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Федотова А.В., Алексеев А.Н.</a:t>
                      </a:r>
                    </a:p>
                  </a:txBody>
                  <a:tcPr marL="64098" marR="64098" marT="8903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 чел.</a:t>
                      </a:r>
                    </a:p>
                  </a:txBody>
                  <a:tcPr marL="64098" marR="64098" marT="8903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4098" marR="64098" marT="8903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 </a:t>
                      </a:r>
                    </a:p>
                  </a:txBody>
                  <a:tcPr marL="64098" marR="64098" marT="8903" marB="0"/>
                </a:tc>
              </a:tr>
              <a:tr h="63736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Информатика </a:t>
                      </a:r>
                    </a:p>
                  </a:txBody>
                  <a:tcPr marL="64098" marR="64098" marT="8903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Светлакова Т.И., Неверова Т.А. </a:t>
                      </a:r>
                    </a:p>
                  </a:txBody>
                  <a:tcPr marL="64098" marR="64098" marT="8903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91  чел.</a:t>
                      </a:r>
                    </a:p>
                  </a:txBody>
                  <a:tcPr marL="64098" marR="64098" marT="8903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4098" marR="64098" marT="8903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4098" marR="64098" marT="8903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19460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9373369"/>
              </p:ext>
            </p:extLst>
          </p:nvPr>
        </p:nvGraphicFramePr>
        <p:xfrm>
          <a:off x="1115616" y="980728"/>
          <a:ext cx="7848871" cy="42484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69407"/>
                <a:gridCol w="2542208"/>
                <a:gridCol w="1989317"/>
                <a:gridCol w="1547939"/>
              </a:tblGrid>
              <a:tr h="159436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Предмет </a:t>
                      </a:r>
                      <a:r>
                        <a:rPr kumimoji="0" lang="ru-RU" sz="14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(ГВЭ)</a:t>
                      </a:r>
                      <a:endParaRPr kumimoji="0" lang="ru-RU" sz="140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ФИО учителя </a:t>
                      </a: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Количество учащихся, сдававших  ГВЭ </a:t>
                      </a: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Средняя оценка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  школе </a:t>
                      </a:r>
                    </a:p>
                  </a:txBody>
                  <a:tcPr marL="68580" marR="68580" marT="9525" marB="0"/>
                </a:tc>
              </a:tr>
              <a:tr h="10597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Русский язык </a:t>
                      </a: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Буркова Н.Г., </a:t>
                      </a:r>
                      <a:r>
                        <a:rPr kumimoji="0" lang="ru-RU" sz="140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Шунайлова</a:t>
                      </a:r>
                      <a:r>
                        <a:rPr kumimoji="0" lang="ru-RU" sz="14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Т.Н., Бабий Е.Н.</a:t>
                      </a: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</a:t>
                      </a: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8580" marR="68580" marT="9525" marB="0"/>
                </a:tc>
              </a:tr>
              <a:tr h="159436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Математика </a:t>
                      </a: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Ворошнина</a:t>
                      </a:r>
                      <a:r>
                        <a:rPr kumimoji="0" lang="ru-RU" sz="14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М.В.,   Давыдова С.Н., </a:t>
                      </a:r>
                      <a:r>
                        <a:rPr kumimoji="0" lang="ru-RU" sz="140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Амелина</a:t>
                      </a:r>
                      <a:r>
                        <a:rPr kumimoji="0" lang="ru-RU" sz="14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А.С., Насырова А.С., Осипова Г.В.</a:t>
                      </a: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</a:t>
                      </a: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8580" marR="68580" marT="9525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58635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404664"/>
            <a:ext cx="7848872" cy="476672"/>
          </a:xfrm>
        </p:spPr>
        <p:txBody>
          <a:bodyPr>
            <a:normAutofit fontScale="90000"/>
          </a:bodyPr>
          <a:lstStyle/>
          <a:p>
            <a:r>
              <a:rPr lang="ru-RU" sz="3200" dirty="0" smtClean="0"/>
              <a:t>Расходование бюджетных средств в 2025 году</a:t>
            </a:r>
            <a:endParaRPr lang="ru-RU" sz="32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4313619"/>
              </p:ext>
            </p:extLst>
          </p:nvPr>
        </p:nvGraphicFramePr>
        <p:xfrm>
          <a:off x="395536" y="908720"/>
          <a:ext cx="8435454" cy="530352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3960440"/>
                <a:gridCol w="1944216"/>
                <a:gridCol w="2530798"/>
              </a:tblGrid>
              <a:tr h="334656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Наименование субсидии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Выделение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Использование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34656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Учебные расходы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1 000 000,00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732 743,90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34656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Коммунальные услуги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5 823 481,11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2 609 792,39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34656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Расходы на заработную плату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81 246 594,18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56 280 348,48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34656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Расходы по налогам на землю  и имущество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2 033 937,00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1 505 688,00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34656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Расходы на содержание имущества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2 564 027,38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589 817,68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34656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Организация питания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12 542 162,81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5 871 335,02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34656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Медосмотры работников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302 330,00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302 330,00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34656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Контроль за состоянием средств тревожной сигнализации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71 394,00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47 596,00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34656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Услуги охраны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1 059 630,00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1 239 500,00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34656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Поставка молока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1 044 649,95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1 294 238,48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34656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Расходы на услуги связи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36 091,44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23 036,40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34656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Итого: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107 724 297,87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70 496 426,35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39752" y="116632"/>
            <a:ext cx="6593936" cy="70609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Организация питания</a:t>
            </a:r>
            <a:endParaRPr lang="ru-RU" dirty="0"/>
          </a:p>
        </p:txBody>
      </p:sp>
      <p:pic>
        <p:nvPicPr>
          <p:cNvPr id="4" name="Содержимое 3" descr="карточка предприятия 2023-2024 (1)_page-000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627784" y="828760"/>
            <a:ext cx="4248472" cy="5923696"/>
          </a:xfr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8179762"/>
              </p:ext>
            </p:extLst>
          </p:nvPr>
        </p:nvGraphicFramePr>
        <p:xfrm>
          <a:off x="1524000" y="1397000"/>
          <a:ext cx="7368480" cy="44196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684240"/>
                <a:gridCol w="368424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Льгота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Цена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Начальное общее</a:t>
                      </a:r>
                      <a:r>
                        <a:rPr lang="ru-RU" baseline="0" dirty="0" smtClean="0"/>
                        <a:t> образование</a:t>
                      </a:r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85 рублей 15 копеек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Дети из малообеспеченных семей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85 рублей 15 копеек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Дети из многодетных семей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85 рублей 15 копеек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Дети из семей участников (ветеранов)</a:t>
                      </a:r>
                      <a:r>
                        <a:rPr lang="ru-RU" baseline="0" dirty="0" smtClean="0"/>
                        <a:t> боевых действий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85 рублей 15 копеек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Дети,</a:t>
                      </a:r>
                      <a:r>
                        <a:rPr lang="ru-RU" baseline="0" dirty="0" smtClean="0"/>
                        <a:t> находящиеся в СОП и ТЖС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85 рублей 15 копеек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Дети с ОВЗ и дети-инвалиды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160 рубля</a:t>
                      </a:r>
                      <a:r>
                        <a:rPr lang="ru-RU" baseline="0" dirty="0" smtClean="0"/>
                        <a:t> 08 копейки</a:t>
                      </a:r>
                      <a:endParaRPr lang="ru-RU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Дети военнослужащих (СВО)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160 рубля</a:t>
                      </a:r>
                      <a:r>
                        <a:rPr lang="ru-RU" baseline="0" dirty="0" smtClean="0"/>
                        <a:t> 08 копейки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Питание за счет средств родителей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85 рублей 15 копеек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06117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404664"/>
            <a:ext cx="7848872" cy="476672"/>
          </a:xfrm>
        </p:spPr>
        <p:txBody>
          <a:bodyPr>
            <a:normAutofit fontScale="90000"/>
          </a:bodyPr>
          <a:lstStyle/>
          <a:p>
            <a:r>
              <a:rPr lang="ru-RU" sz="3200" dirty="0" smtClean="0"/>
              <a:t>Поступление депутатских средств в 2025 году</a:t>
            </a:r>
            <a:endParaRPr lang="ru-RU" sz="32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9325920"/>
              </p:ext>
            </p:extLst>
          </p:nvPr>
        </p:nvGraphicFramePr>
        <p:xfrm>
          <a:off x="323528" y="1196752"/>
          <a:ext cx="8435454" cy="201168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008112"/>
                <a:gridCol w="1008112"/>
                <a:gridCol w="2520280"/>
                <a:gridCol w="2636795"/>
                <a:gridCol w="1262155"/>
              </a:tblGrid>
              <a:tr h="334656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Дата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Статья КЭК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Назначение расходов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Поставщик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Сумма, руб.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90832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Март </a:t>
                      </a:r>
                      <a:r>
                        <a:rPr lang="ru-RU" sz="1600" baseline="0" dirty="0" smtClean="0"/>
                        <a:t>2025 г.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310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Приобретение штор (</a:t>
                      </a:r>
                      <a:r>
                        <a:rPr lang="ru-RU" sz="1600" dirty="0" err="1" smtClean="0"/>
                        <a:t>ламбрикенов</a:t>
                      </a:r>
                      <a:r>
                        <a:rPr lang="ru-RU" sz="1600" dirty="0" smtClean="0"/>
                        <a:t>)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ИП </a:t>
                      </a:r>
                      <a:r>
                        <a:rPr lang="ru-RU" sz="1600" dirty="0" err="1" smtClean="0"/>
                        <a:t>Капова</a:t>
                      </a:r>
                      <a:r>
                        <a:rPr lang="ru-RU" sz="1600" dirty="0" smtClean="0"/>
                        <a:t> Елена Александровна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190 000,00</a:t>
                      </a:r>
                      <a:endParaRPr lang="ru-RU" sz="1600" dirty="0"/>
                    </a:p>
                  </a:txBody>
                  <a:tcPr/>
                </a:tc>
              </a:tr>
              <a:tr h="290832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Март 2025 г.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310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Приобретение мебели для музея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ООО «</a:t>
                      </a:r>
                      <a:r>
                        <a:rPr lang="ru-RU" sz="1600" dirty="0" err="1" smtClean="0"/>
                        <a:t>Эстримебель</a:t>
                      </a:r>
                      <a:r>
                        <a:rPr lang="ru-RU" sz="1600" dirty="0" smtClean="0"/>
                        <a:t>»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160 000,00</a:t>
                      </a:r>
                      <a:endParaRPr lang="ru-RU" sz="1600" dirty="0"/>
                    </a:p>
                  </a:txBody>
                  <a:tcPr/>
                </a:tc>
              </a:tr>
              <a:tr h="290832">
                <a:tc gridSpan="4">
                  <a:txBody>
                    <a:bodyPr/>
                    <a:lstStyle/>
                    <a:p>
                      <a:r>
                        <a:rPr lang="ru-RU" sz="1600" b="1" dirty="0" smtClean="0"/>
                        <a:t>Итого за 2025 год:</a:t>
                      </a:r>
                      <a:endParaRPr lang="ru-RU" sz="16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350</a:t>
                      </a:r>
                      <a:r>
                        <a:rPr lang="ru-RU" sz="1600" b="1" baseline="0" dirty="0" smtClean="0"/>
                        <a:t> 000,00</a:t>
                      </a:r>
                      <a:endParaRPr lang="ru-RU" sz="16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Заголовок 1"/>
          <p:cNvSpPr txBox="1">
            <a:spLocks/>
          </p:cNvSpPr>
          <p:nvPr/>
        </p:nvSpPr>
        <p:spPr>
          <a:xfrm>
            <a:off x="526474" y="3717032"/>
            <a:ext cx="7848872" cy="476672"/>
          </a:xfrm>
          <a:prstGeom prst="rect">
            <a:avLst/>
          </a:prstGeom>
        </p:spPr>
        <p:txBody>
          <a:bodyPr anchor="ctr">
            <a:normAutofit fontScale="90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 algn="ctr"/>
            <a:r>
              <a:rPr lang="ru-RU" sz="2400" dirty="0"/>
              <a:t>Поступление средств на подготовку к новому учебному году в </a:t>
            </a:r>
            <a:r>
              <a:rPr lang="ru-RU" sz="2400" dirty="0" smtClean="0"/>
              <a:t>2025 году</a:t>
            </a:r>
            <a:endParaRPr lang="ru-RU" sz="2400" dirty="0"/>
          </a:p>
        </p:txBody>
      </p:sp>
      <p:graphicFrame>
        <p:nvGraphicFramePr>
          <p:cNvPr id="4" name="Содержимое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22412424"/>
              </p:ext>
            </p:extLst>
          </p:nvPr>
        </p:nvGraphicFramePr>
        <p:xfrm>
          <a:off x="467544" y="1412776"/>
          <a:ext cx="8568952" cy="47244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024066"/>
                <a:gridCol w="1024066"/>
                <a:gridCol w="2560166"/>
                <a:gridCol w="2678524"/>
                <a:gridCol w="1282130"/>
              </a:tblGrid>
              <a:tr h="334656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Дата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Статья КЭК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Назначение расходов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Поставщик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Сумма, руб.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90832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Март 2025 г.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225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Замена оконных блоков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ООО</a:t>
                      </a:r>
                      <a:r>
                        <a:rPr lang="ru-RU" sz="1600" baseline="0" dirty="0" smtClean="0"/>
                        <a:t> ТД «СТК»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782 649,82</a:t>
                      </a:r>
                      <a:endParaRPr lang="ru-RU" sz="1600" dirty="0"/>
                    </a:p>
                  </a:txBody>
                  <a:tcPr/>
                </a:tc>
              </a:tr>
              <a:tr h="290832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Апрель 2025</a:t>
                      </a:r>
                      <a:r>
                        <a:rPr lang="ru-RU" sz="1600" baseline="0" dirty="0" smtClean="0"/>
                        <a:t> г.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310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Приобретение</a:t>
                      </a:r>
                      <a:r>
                        <a:rPr lang="ru-RU" sz="1600" baseline="0" dirty="0" smtClean="0"/>
                        <a:t> компьютерного оборудования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ООО «</a:t>
                      </a:r>
                      <a:r>
                        <a:rPr lang="ru-RU" sz="1600" dirty="0" err="1" smtClean="0"/>
                        <a:t>ОрланСервис</a:t>
                      </a:r>
                      <a:r>
                        <a:rPr lang="ru-RU" sz="1600" dirty="0" smtClean="0"/>
                        <a:t>»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990 979,00</a:t>
                      </a:r>
                      <a:endParaRPr lang="ru-RU" sz="1600" dirty="0"/>
                    </a:p>
                  </a:txBody>
                  <a:tcPr/>
                </a:tc>
              </a:tr>
              <a:tr h="290832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Апрель 2025 г.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310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Оборудование системой видеонаблюдения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ИП </a:t>
                      </a:r>
                      <a:r>
                        <a:rPr lang="ru-RU" sz="1600" dirty="0" err="1" smtClean="0"/>
                        <a:t>Еранова</a:t>
                      </a:r>
                      <a:r>
                        <a:rPr lang="ru-RU" sz="1600" dirty="0" smtClean="0"/>
                        <a:t> </a:t>
                      </a:r>
                      <a:r>
                        <a:rPr lang="ru-RU" sz="1600" dirty="0" err="1" smtClean="0"/>
                        <a:t>Айна</a:t>
                      </a:r>
                      <a:r>
                        <a:rPr lang="ru-RU" sz="1600" dirty="0" smtClean="0"/>
                        <a:t> </a:t>
                      </a:r>
                      <a:r>
                        <a:rPr lang="ru-RU" sz="1600" dirty="0" err="1" smtClean="0"/>
                        <a:t>Нурджановна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37 400,00</a:t>
                      </a:r>
                      <a:endParaRPr lang="ru-RU" sz="1600" dirty="0"/>
                    </a:p>
                  </a:txBody>
                  <a:tcPr/>
                </a:tc>
              </a:tr>
              <a:tr h="290832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Июнь 2025 г.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310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Приобретение оборудования по учебному предмету «ОБЗР»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ООО</a:t>
                      </a:r>
                      <a:r>
                        <a:rPr lang="ru-RU" sz="1600" baseline="0" dirty="0" smtClean="0"/>
                        <a:t> «Элемент»</a:t>
                      </a:r>
                      <a:endParaRPr lang="ru-RU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131 950,00</a:t>
                      </a:r>
                      <a:endParaRPr lang="ru-RU" sz="1600" dirty="0"/>
                    </a:p>
                  </a:txBody>
                  <a:tcPr/>
                </a:tc>
              </a:tr>
              <a:tr h="290832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Июль 2025 г.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225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Текущий ремонт автоматической пожарной сигнализации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ООО УО «</a:t>
                      </a:r>
                      <a:r>
                        <a:rPr lang="ru-RU" sz="1600" dirty="0" err="1" smtClean="0"/>
                        <a:t>Корвел</a:t>
                      </a:r>
                      <a:r>
                        <a:rPr lang="ru-RU" sz="1600" dirty="0" smtClean="0"/>
                        <a:t>»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518 449,20</a:t>
                      </a:r>
                      <a:endParaRPr lang="ru-RU" sz="1600" dirty="0"/>
                    </a:p>
                  </a:txBody>
                  <a:tcPr/>
                </a:tc>
              </a:tr>
              <a:tr h="290832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Итого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2 461 428,02</a:t>
                      </a:r>
                      <a:endParaRPr lang="ru-RU" sz="16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12962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9712" y="0"/>
            <a:ext cx="5112568" cy="476672"/>
          </a:xfrm>
        </p:spPr>
        <p:txBody>
          <a:bodyPr>
            <a:normAutofit fontScale="90000"/>
          </a:bodyPr>
          <a:lstStyle/>
          <a:p>
            <a:r>
              <a:rPr lang="ru-RU" sz="3200" dirty="0" smtClean="0"/>
              <a:t>Расходование средств аренды</a:t>
            </a:r>
            <a:endParaRPr lang="ru-RU" sz="32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0289688"/>
              </p:ext>
            </p:extLst>
          </p:nvPr>
        </p:nvGraphicFramePr>
        <p:xfrm>
          <a:off x="323528" y="476672"/>
          <a:ext cx="8435454" cy="5661696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296144"/>
                <a:gridCol w="648072"/>
                <a:gridCol w="3096344"/>
                <a:gridCol w="2376264"/>
                <a:gridCol w="1018630"/>
              </a:tblGrid>
              <a:tr h="334656"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Дата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Статья КЭК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Назначение расходов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Поставщик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Сумма, руб.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90832">
                <a:tc rowSpan="2">
                  <a:txBody>
                    <a:bodyPr/>
                    <a:lstStyle/>
                    <a:p>
                      <a:r>
                        <a:rPr lang="ru-RU" sz="1200" dirty="0" smtClean="0"/>
                        <a:t>Сентябрь 2024 г.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226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Сопровождение программы</a:t>
                      </a:r>
                      <a:r>
                        <a:rPr lang="ru-RU" sz="1200" baseline="0" dirty="0" smtClean="0"/>
                        <a:t> 1С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ИП </a:t>
                      </a:r>
                      <a:r>
                        <a:rPr lang="ru-RU" sz="1200" dirty="0" err="1" smtClean="0"/>
                        <a:t>Черединов</a:t>
                      </a:r>
                      <a:r>
                        <a:rPr lang="ru-RU" sz="1200" dirty="0" smtClean="0"/>
                        <a:t> В.М.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18 815,63</a:t>
                      </a:r>
                      <a:endParaRPr lang="ru-RU" sz="1200" dirty="0"/>
                    </a:p>
                  </a:txBody>
                  <a:tcPr/>
                </a:tc>
              </a:tr>
              <a:tr h="290832">
                <a:tc v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226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Сопровождение программы 1С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ООО «</a:t>
                      </a:r>
                      <a:r>
                        <a:rPr lang="ru-RU" sz="1200" dirty="0" err="1" smtClean="0"/>
                        <a:t>Прайд</a:t>
                      </a:r>
                      <a:r>
                        <a:rPr lang="ru-RU" sz="1200" dirty="0" smtClean="0"/>
                        <a:t>-Инфо»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20 369,53</a:t>
                      </a:r>
                      <a:endParaRPr lang="ru-RU" sz="1200" dirty="0"/>
                    </a:p>
                  </a:txBody>
                  <a:tcPr/>
                </a:tc>
              </a:tr>
              <a:tr h="290832">
                <a:tc gridSpan="2">
                  <a:txBody>
                    <a:bodyPr/>
                    <a:lstStyle/>
                    <a:p>
                      <a:r>
                        <a:rPr lang="ru-RU" sz="1200" dirty="0" smtClean="0"/>
                        <a:t>Итого за сентябрь:</a:t>
                      </a:r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39 185,16</a:t>
                      </a:r>
                      <a:endParaRPr lang="ru-RU" sz="1200" dirty="0"/>
                    </a:p>
                  </a:txBody>
                  <a:tcPr/>
                </a:tc>
              </a:tr>
              <a:tr h="290832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Ноябрь 2024 г.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310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Насос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ООО «</a:t>
                      </a:r>
                      <a:r>
                        <a:rPr lang="ru-RU" sz="1200" dirty="0" err="1" smtClean="0"/>
                        <a:t>АкваСервис</a:t>
                      </a:r>
                      <a:r>
                        <a:rPr lang="ru-RU" sz="1200" dirty="0" smtClean="0"/>
                        <a:t>»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9 967,92</a:t>
                      </a:r>
                      <a:endParaRPr lang="ru-RU" sz="1200" dirty="0"/>
                    </a:p>
                  </a:txBody>
                  <a:tcPr/>
                </a:tc>
              </a:tr>
              <a:tr h="290832">
                <a:tc gridSpan="2">
                  <a:txBody>
                    <a:bodyPr/>
                    <a:lstStyle/>
                    <a:p>
                      <a:r>
                        <a:rPr lang="ru-RU" sz="1200" dirty="0" smtClean="0"/>
                        <a:t>Итого за ноябрь:</a:t>
                      </a:r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9 967,92</a:t>
                      </a:r>
                      <a:endParaRPr lang="ru-RU" sz="1200" dirty="0"/>
                    </a:p>
                  </a:txBody>
                  <a:tcPr/>
                </a:tc>
              </a:tr>
              <a:tr h="290832">
                <a:tc rowSpan="2">
                  <a:txBody>
                    <a:bodyPr/>
                    <a:lstStyle/>
                    <a:p>
                      <a:r>
                        <a:rPr lang="ru-RU" sz="1200" dirty="0" smtClean="0"/>
                        <a:t>Декабрь 2024 г.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226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Сопровождение программы 1С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ООО «</a:t>
                      </a:r>
                      <a:r>
                        <a:rPr lang="ru-RU" sz="1200" dirty="0" err="1" smtClean="0"/>
                        <a:t>Прайд</a:t>
                      </a:r>
                      <a:r>
                        <a:rPr lang="ru-RU" sz="1200" dirty="0" smtClean="0"/>
                        <a:t>-Инфо»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41 751,38</a:t>
                      </a:r>
                      <a:endParaRPr lang="ru-RU" sz="1200" dirty="0"/>
                    </a:p>
                  </a:txBody>
                  <a:tcPr/>
                </a:tc>
              </a:tr>
              <a:tr h="290832">
                <a:tc v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225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Заправка картриджей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ООО «</a:t>
                      </a:r>
                      <a:r>
                        <a:rPr lang="ru-RU" sz="1200" dirty="0" err="1" smtClean="0"/>
                        <a:t>ТехноТайгер</a:t>
                      </a:r>
                      <a:r>
                        <a:rPr lang="ru-RU" sz="1200" dirty="0" smtClean="0"/>
                        <a:t>»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20 328,49</a:t>
                      </a:r>
                      <a:endParaRPr lang="ru-RU" sz="1200" dirty="0"/>
                    </a:p>
                  </a:txBody>
                  <a:tcPr/>
                </a:tc>
              </a:tr>
              <a:tr h="290832">
                <a:tc gridSpan="2">
                  <a:txBody>
                    <a:bodyPr/>
                    <a:lstStyle/>
                    <a:p>
                      <a:r>
                        <a:rPr lang="ru-RU" sz="1200" dirty="0" smtClean="0"/>
                        <a:t>Итого за декабрь:</a:t>
                      </a:r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62 079,87</a:t>
                      </a:r>
                      <a:endParaRPr lang="ru-RU" sz="1200" dirty="0"/>
                    </a:p>
                  </a:txBody>
                  <a:tcPr/>
                </a:tc>
              </a:tr>
              <a:tr h="290832">
                <a:tc gridSpan="3">
                  <a:txBody>
                    <a:bodyPr/>
                    <a:lstStyle/>
                    <a:p>
                      <a:r>
                        <a:rPr lang="ru-RU" sz="1200" b="1" dirty="0" smtClean="0"/>
                        <a:t>Итого сентябрь-декабрь 2024 г.</a:t>
                      </a:r>
                      <a:endParaRPr lang="ru-RU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/>
                        <a:t>111 232,95</a:t>
                      </a:r>
                      <a:endParaRPr lang="ru-RU" sz="1200" b="1" dirty="0"/>
                    </a:p>
                  </a:txBody>
                  <a:tcPr/>
                </a:tc>
              </a:tr>
              <a:tr h="290832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Февраль 2025 г.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226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Сопровождение программы 1С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ООО «</a:t>
                      </a:r>
                      <a:r>
                        <a:rPr lang="ru-RU" sz="1200" dirty="0" err="1" smtClean="0"/>
                        <a:t>Прайд</a:t>
                      </a:r>
                      <a:r>
                        <a:rPr lang="ru-RU" sz="1200" dirty="0" smtClean="0"/>
                        <a:t>-Инфо»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7 643,00</a:t>
                      </a:r>
                      <a:endParaRPr lang="ru-RU" sz="1200" dirty="0"/>
                    </a:p>
                  </a:txBody>
                  <a:tcPr/>
                </a:tc>
              </a:tr>
              <a:tr h="290832">
                <a:tc gridSpan="2">
                  <a:txBody>
                    <a:bodyPr/>
                    <a:lstStyle/>
                    <a:p>
                      <a:r>
                        <a:rPr lang="ru-RU" sz="1200" dirty="0" smtClean="0"/>
                        <a:t>Итого за февраль:</a:t>
                      </a:r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7 643,00</a:t>
                      </a:r>
                      <a:endParaRPr lang="ru-RU" sz="1200" dirty="0"/>
                    </a:p>
                  </a:txBody>
                  <a:tcPr/>
                </a:tc>
              </a:tr>
              <a:tr h="290832">
                <a:tc rowSpan="4">
                  <a:txBody>
                    <a:bodyPr/>
                    <a:lstStyle/>
                    <a:p>
                      <a:r>
                        <a:rPr lang="ru-RU" sz="1200" dirty="0" smtClean="0"/>
                        <a:t>Март 2025 г.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226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Сопровождение программы 1С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ИП </a:t>
                      </a:r>
                      <a:r>
                        <a:rPr lang="ru-RU" sz="1200" dirty="0" err="1" smtClean="0"/>
                        <a:t>Черединов</a:t>
                      </a:r>
                      <a:r>
                        <a:rPr lang="ru-RU" sz="1200" dirty="0" smtClean="0"/>
                        <a:t> В.М.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2 022,50</a:t>
                      </a:r>
                      <a:endParaRPr lang="ru-RU" sz="1200" dirty="0"/>
                    </a:p>
                  </a:txBody>
                  <a:tcPr/>
                </a:tc>
              </a:tr>
              <a:tr h="290832">
                <a:tc v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340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Мешки для мусора (субботники)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ИП Короткова М.П.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13 011,29</a:t>
                      </a:r>
                      <a:endParaRPr lang="ru-RU" sz="1200" dirty="0"/>
                    </a:p>
                  </a:txBody>
                  <a:tcPr/>
                </a:tc>
              </a:tr>
              <a:tr h="290832">
                <a:tc v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225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Строительный контроль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ООО</a:t>
                      </a:r>
                      <a:r>
                        <a:rPr lang="ru-RU" sz="1200" baseline="0" dirty="0" smtClean="0"/>
                        <a:t> «ЦССЭ»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40 000,00</a:t>
                      </a:r>
                      <a:endParaRPr lang="ru-RU" sz="1200" dirty="0"/>
                    </a:p>
                  </a:txBody>
                  <a:tcPr/>
                </a:tc>
              </a:tr>
              <a:tr h="290832">
                <a:tc v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226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err="1" smtClean="0"/>
                        <a:t>Сбис</a:t>
                      </a:r>
                      <a:r>
                        <a:rPr lang="ru-RU" sz="1200" dirty="0" smtClean="0"/>
                        <a:t> (электронный документооборот)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ООО «Электронные решения»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8 400,00</a:t>
                      </a:r>
                      <a:endParaRPr lang="ru-RU" sz="1200" dirty="0"/>
                    </a:p>
                  </a:txBody>
                  <a:tcPr/>
                </a:tc>
              </a:tr>
              <a:tr h="290832">
                <a:tc gridSpan="2">
                  <a:txBody>
                    <a:bodyPr/>
                    <a:lstStyle/>
                    <a:p>
                      <a:r>
                        <a:rPr lang="ru-RU" sz="1200" dirty="0" smtClean="0"/>
                        <a:t>Итого за март:</a:t>
                      </a:r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63 433,79</a:t>
                      </a:r>
                      <a:endParaRPr lang="ru-RU" sz="1200" dirty="0"/>
                    </a:p>
                  </a:txBody>
                  <a:tcPr/>
                </a:tc>
              </a:tr>
              <a:tr h="290832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Апрель</a:t>
                      </a:r>
                      <a:r>
                        <a:rPr lang="ru-RU" sz="1200" baseline="0" dirty="0" smtClean="0"/>
                        <a:t> 2025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226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Сопровождение программы 1С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ИП </a:t>
                      </a:r>
                      <a:r>
                        <a:rPr lang="ru-RU" sz="1200" dirty="0" err="1" smtClean="0"/>
                        <a:t>Черединов</a:t>
                      </a:r>
                      <a:r>
                        <a:rPr lang="ru-RU" sz="1200" dirty="0" smtClean="0"/>
                        <a:t> В.М.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18 045,00</a:t>
                      </a:r>
                      <a:endParaRPr lang="ru-RU" sz="1200" dirty="0"/>
                    </a:p>
                  </a:txBody>
                  <a:tcPr/>
                </a:tc>
              </a:tr>
              <a:tr h="290832">
                <a:tc gridSpan="2">
                  <a:txBody>
                    <a:bodyPr/>
                    <a:lstStyle/>
                    <a:p>
                      <a:r>
                        <a:rPr lang="ru-RU" sz="1200" dirty="0" smtClean="0"/>
                        <a:t>Итого за апрель:</a:t>
                      </a:r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algn="l" rtl="0" eaLnBrk="1" latinLnBrk="0" hangingPunct="1"/>
                      <a:endParaRPr kumimoji="0" lang="ru-RU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18 045,00</a:t>
                      </a:r>
                      <a:endParaRPr lang="ru-RU" sz="1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620688"/>
            <a:ext cx="7498080" cy="43204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/>
              <a:t>Расходование средств аренды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7427088"/>
              </p:ext>
            </p:extLst>
          </p:nvPr>
        </p:nvGraphicFramePr>
        <p:xfrm>
          <a:off x="395536" y="1628800"/>
          <a:ext cx="8435454" cy="3389888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296144"/>
                <a:gridCol w="648072"/>
                <a:gridCol w="3096344"/>
                <a:gridCol w="2376264"/>
                <a:gridCol w="1018630"/>
              </a:tblGrid>
              <a:tr h="450552"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Дата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Статья КЭК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Назначение расходов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Поставщик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Сумма, руб.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70764">
                <a:tc rowSpan="2">
                  <a:txBody>
                    <a:bodyPr/>
                    <a:lstStyle/>
                    <a:p>
                      <a:r>
                        <a:rPr lang="ru-RU" sz="1200" dirty="0" smtClean="0"/>
                        <a:t>Май 2025 г.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310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Коврики диэлектрические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ИП Чугаев</a:t>
                      </a:r>
                      <a:r>
                        <a:rPr lang="ru-RU" sz="1200" baseline="0" dirty="0" smtClean="0"/>
                        <a:t> Д.А.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4 000,00</a:t>
                      </a:r>
                      <a:endParaRPr lang="ru-RU" sz="1200" dirty="0"/>
                    </a:p>
                  </a:txBody>
                  <a:tcPr/>
                </a:tc>
              </a:tr>
              <a:tr h="1707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226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Система «Гарант»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ООО</a:t>
                      </a:r>
                      <a:r>
                        <a:rPr lang="ru-RU" sz="1200" baseline="0" dirty="0" smtClean="0"/>
                        <a:t> ЦТИ «Регион»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13 800,00</a:t>
                      </a:r>
                      <a:endParaRPr lang="ru-RU" sz="1200" dirty="0"/>
                    </a:p>
                  </a:txBody>
                  <a:tcPr/>
                </a:tc>
              </a:tr>
              <a:tr h="341528">
                <a:tc gridSpan="2">
                  <a:txBody>
                    <a:bodyPr/>
                    <a:lstStyle/>
                    <a:p>
                      <a:r>
                        <a:rPr lang="ru-RU" sz="1200" dirty="0" smtClean="0"/>
                        <a:t>Итого за май:</a:t>
                      </a:r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17 800,00</a:t>
                      </a:r>
                    </a:p>
                  </a:txBody>
                  <a:tcPr/>
                </a:tc>
              </a:tr>
              <a:tr h="341528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Июнь 2025г. 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226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Сопровождение программы 1С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ИП </a:t>
                      </a:r>
                      <a:r>
                        <a:rPr lang="ru-RU" sz="1200" dirty="0" err="1" smtClean="0"/>
                        <a:t>Черединов</a:t>
                      </a:r>
                      <a:r>
                        <a:rPr lang="ru-RU" sz="1200" dirty="0" smtClean="0"/>
                        <a:t> В.М.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14 886,20</a:t>
                      </a:r>
                      <a:endParaRPr lang="ru-RU" sz="1200" dirty="0"/>
                    </a:p>
                  </a:txBody>
                  <a:tcPr/>
                </a:tc>
              </a:tr>
              <a:tr h="341528">
                <a:tc gridSpan="2">
                  <a:txBody>
                    <a:bodyPr/>
                    <a:lstStyle/>
                    <a:p>
                      <a:r>
                        <a:rPr lang="ru-RU" sz="1200" dirty="0" smtClean="0"/>
                        <a:t>Итого за</a:t>
                      </a:r>
                      <a:r>
                        <a:rPr lang="ru-RU" sz="1200" baseline="0" dirty="0" smtClean="0"/>
                        <a:t> июнь:</a:t>
                      </a:r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14 886,20</a:t>
                      </a:r>
                      <a:endParaRPr lang="ru-RU" sz="1200" dirty="0"/>
                    </a:p>
                  </a:txBody>
                  <a:tcPr/>
                </a:tc>
              </a:tr>
              <a:tr h="341528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Июль 2025 г. 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290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Налог на имущество 4кв 2024.; 1,2 </a:t>
                      </a:r>
                      <a:r>
                        <a:rPr lang="ru-RU" sz="1200" dirty="0" err="1" smtClean="0"/>
                        <a:t>кв</a:t>
                      </a:r>
                      <a:r>
                        <a:rPr lang="ru-RU" sz="1200" dirty="0" smtClean="0"/>
                        <a:t> 2025г.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ИФНС</a:t>
                      </a:r>
                      <a:r>
                        <a:rPr lang="ru-RU" sz="1200" baseline="0" dirty="0" smtClean="0"/>
                        <a:t> России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9 733,00</a:t>
                      </a:r>
                      <a:endParaRPr lang="ru-RU" sz="1200" dirty="0"/>
                    </a:p>
                  </a:txBody>
                  <a:tcPr/>
                </a:tc>
              </a:tr>
              <a:tr h="341528">
                <a:tc gridSpan="2">
                  <a:txBody>
                    <a:bodyPr/>
                    <a:lstStyle/>
                    <a:p>
                      <a:r>
                        <a:rPr lang="ru-RU" sz="1200" dirty="0" smtClean="0"/>
                        <a:t>Итого за июль:</a:t>
                      </a:r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9 733,00</a:t>
                      </a:r>
                      <a:endParaRPr lang="ru-RU" sz="1200" dirty="0"/>
                    </a:p>
                  </a:txBody>
                  <a:tcPr/>
                </a:tc>
              </a:tr>
              <a:tr h="341528">
                <a:tc gridSpan="3">
                  <a:txBody>
                    <a:bodyPr/>
                    <a:lstStyle/>
                    <a:p>
                      <a:r>
                        <a:rPr lang="ru-RU" sz="1200" b="1" dirty="0" smtClean="0"/>
                        <a:t>Итого январь-август 2025</a:t>
                      </a:r>
                      <a:r>
                        <a:rPr lang="ru-RU" sz="1200" b="1" baseline="0" dirty="0" smtClean="0"/>
                        <a:t> г.</a:t>
                      </a:r>
                      <a:r>
                        <a:rPr lang="ru-RU" sz="1200" b="1" dirty="0" smtClean="0"/>
                        <a:t>:</a:t>
                      </a:r>
                      <a:endParaRPr lang="ru-RU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/>
                        <a:t>131 540,99</a:t>
                      </a:r>
                      <a:endParaRPr lang="ru-RU" sz="1200" b="1" dirty="0"/>
                    </a:p>
                  </a:txBody>
                  <a:tcPr/>
                </a:tc>
              </a:tr>
              <a:tr h="341528">
                <a:tc gridSpan="3">
                  <a:txBody>
                    <a:bodyPr/>
                    <a:lstStyle/>
                    <a:p>
                      <a:r>
                        <a:rPr lang="ru-RU" sz="1200" b="1" dirty="0" smtClean="0"/>
                        <a:t>Итого сентябрь 2024</a:t>
                      </a:r>
                      <a:r>
                        <a:rPr lang="ru-RU" sz="1200" b="1" baseline="0" dirty="0" smtClean="0"/>
                        <a:t> г. – август 2025 г.</a:t>
                      </a:r>
                      <a:endParaRPr lang="ru-RU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242 773,94</a:t>
                      </a:r>
                      <a:endParaRPr kumimoji="0" lang="ru-RU" sz="12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43514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1403648" y="19108"/>
            <a:ext cx="7498080" cy="418058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ru-RU" sz="2400" smtClean="0"/>
              <a:t>Расходование средств за счет платных услуг </a:t>
            </a:r>
            <a:endParaRPr lang="ru-RU" sz="2400" dirty="0"/>
          </a:p>
        </p:txBody>
      </p:sp>
      <p:graphicFrame>
        <p:nvGraphicFramePr>
          <p:cNvPr id="5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4778691"/>
              </p:ext>
            </p:extLst>
          </p:nvPr>
        </p:nvGraphicFramePr>
        <p:xfrm>
          <a:off x="323528" y="548680"/>
          <a:ext cx="8435454" cy="6256528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296144"/>
                <a:gridCol w="648072"/>
                <a:gridCol w="3096344"/>
                <a:gridCol w="2376264"/>
                <a:gridCol w="1018630"/>
              </a:tblGrid>
              <a:tr h="450552"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Дата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Статья КЭК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Назначение расходов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Поставщик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Сумма, руб.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41528">
                <a:tc rowSpan="4">
                  <a:txBody>
                    <a:bodyPr/>
                    <a:lstStyle/>
                    <a:p>
                      <a:r>
                        <a:rPr lang="ru-RU" sz="1200" dirty="0" smtClean="0"/>
                        <a:t>Сентябрь 2024 г.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225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Заправка картриджей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ООО «</a:t>
                      </a:r>
                      <a:r>
                        <a:rPr lang="ru-RU" sz="1200" dirty="0" err="1" smtClean="0"/>
                        <a:t>Технотайгер</a:t>
                      </a:r>
                      <a:r>
                        <a:rPr lang="ru-RU" sz="1200" dirty="0" smtClean="0"/>
                        <a:t> Плюс»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5 000,00</a:t>
                      </a:r>
                      <a:endParaRPr lang="ru-RU" sz="1200" dirty="0"/>
                    </a:p>
                  </a:txBody>
                  <a:tcPr/>
                </a:tc>
              </a:tr>
              <a:tr h="341528">
                <a:tc v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340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Моющие средства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ООО «</a:t>
                      </a:r>
                      <a:r>
                        <a:rPr lang="ru-RU" sz="1200" dirty="0" err="1" smtClean="0"/>
                        <a:t>Комус</a:t>
                      </a:r>
                      <a:r>
                        <a:rPr lang="ru-RU" sz="1200" dirty="0" smtClean="0"/>
                        <a:t>-Развитие»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35 533,40</a:t>
                      </a:r>
                      <a:endParaRPr lang="ru-RU" sz="1200" dirty="0"/>
                    </a:p>
                  </a:txBody>
                  <a:tcPr/>
                </a:tc>
              </a:tr>
              <a:tr h="341528">
                <a:tc v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6300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err="1" smtClean="0"/>
                        <a:t>Хозтовары</a:t>
                      </a:r>
                      <a:r>
                        <a:rPr lang="ru-RU" sz="1200" dirty="0" smtClean="0"/>
                        <a:t>,</a:t>
                      </a:r>
                      <a:r>
                        <a:rPr lang="ru-RU" sz="1200" baseline="0" dirty="0" smtClean="0"/>
                        <a:t> стройматериалы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ООО </a:t>
                      </a:r>
                      <a:r>
                        <a:rPr lang="ru-RU" sz="1200" baseline="0" dirty="0" smtClean="0"/>
                        <a:t> ТК </a:t>
                      </a:r>
                      <a:r>
                        <a:rPr lang="ru-RU" sz="1200" dirty="0" smtClean="0"/>
                        <a:t>«</a:t>
                      </a:r>
                      <a:r>
                        <a:rPr lang="ru-RU" sz="1200" dirty="0" err="1" smtClean="0"/>
                        <a:t>Челябтехоптторг</a:t>
                      </a:r>
                      <a:r>
                        <a:rPr lang="ru-RU" sz="1200" dirty="0" smtClean="0"/>
                        <a:t>»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6 300,00</a:t>
                      </a:r>
                      <a:endParaRPr lang="ru-RU" sz="1200" dirty="0"/>
                    </a:p>
                  </a:txBody>
                  <a:tcPr/>
                </a:tc>
              </a:tr>
              <a:tr h="341528">
                <a:tc v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221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Услуги связи (интернет)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АО «</a:t>
                      </a:r>
                      <a:r>
                        <a:rPr lang="ru-RU" sz="1200" dirty="0" err="1" smtClean="0"/>
                        <a:t>Интерсвязь</a:t>
                      </a:r>
                      <a:r>
                        <a:rPr lang="ru-RU" sz="1200" dirty="0" smtClean="0"/>
                        <a:t>»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4 600,00</a:t>
                      </a:r>
                      <a:endParaRPr lang="ru-RU" sz="1200" dirty="0"/>
                    </a:p>
                  </a:txBody>
                  <a:tcPr/>
                </a:tc>
              </a:tr>
              <a:tr h="341528">
                <a:tc gridSpan="2">
                  <a:txBody>
                    <a:bodyPr/>
                    <a:lstStyle/>
                    <a:p>
                      <a:r>
                        <a:rPr lang="ru-RU" sz="1200" dirty="0" smtClean="0"/>
                        <a:t>Итого за сентябрь:</a:t>
                      </a:r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51 433,40</a:t>
                      </a:r>
                      <a:endParaRPr lang="ru-RU" sz="1200" dirty="0"/>
                    </a:p>
                  </a:txBody>
                  <a:tcPr/>
                </a:tc>
              </a:tr>
              <a:tr h="341528">
                <a:tc rowSpan="4">
                  <a:txBody>
                    <a:bodyPr/>
                    <a:lstStyle/>
                    <a:p>
                      <a:r>
                        <a:rPr lang="ru-RU" sz="1200" dirty="0" smtClean="0"/>
                        <a:t>Октябрь 2024 г.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340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Моющие средства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ООО «</a:t>
                      </a:r>
                      <a:r>
                        <a:rPr lang="ru-RU" sz="1200" dirty="0" err="1" smtClean="0"/>
                        <a:t>Комус</a:t>
                      </a:r>
                      <a:r>
                        <a:rPr lang="ru-RU" sz="1200" dirty="0" smtClean="0"/>
                        <a:t>-Развитие»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9 527,38</a:t>
                      </a:r>
                    </a:p>
                  </a:txBody>
                  <a:tcPr/>
                </a:tc>
              </a:tr>
              <a:tr h="341528">
                <a:tc v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226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Журналы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ИП Камалова Э.Р.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2 800,00</a:t>
                      </a:r>
                      <a:endParaRPr lang="ru-RU" sz="1200" dirty="0"/>
                    </a:p>
                  </a:txBody>
                  <a:tcPr/>
                </a:tc>
              </a:tr>
              <a:tr h="341528">
                <a:tc v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340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Сантехнические товары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ООО «Меридиан»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63 125,00</a:t>
                      </a:r>
                      <a:endParaRPr lang="ru-RU" sz="1200" dirty="0"/>
                    </a:p>
                  </a:txBody>
                  <a:tcPr/>
                </a:tc>
              </a:tr>
              <a:tr h="341528">
                <a:tc v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221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Услуги связи (интернет)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АО «</a:t>
                      </a:r>
                      <a:r>
                        <a:rPr lang="ru-RU" sz="1200" dirty="0" err="1" smtClean="0"/>
                        <a:t>Интерсвязь</a:t>
                      </a:r>
                      <a:r>
                        <a:rPr lang="ru-RU" sz="1200" dirty="0" smtClean="0"/>
                        <a:t>»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4 600,00</a:t>
                      </a:r>
                      <a:endParaRPr lang="ru-RU" sz="1200" dirty="0"/>
                    </a:p>
                  </a:txBody>
                  <a:tcPr/>
                </a:tc>
              </a:tr>
              <a:tr h="341528">
                <a:tc gridSpan="2">
                  <a:txBody>
                    <a:bodyPr/>
                    <a:lstStyle/>
                    <a:p>
                      <a:r>
                        <a:rPr lang="ru-RU" sz="1200" dirty="0" smtClean="0"/>
                        <a:t>Итого за октябрь:</a:t>
                      </a:r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80 052,38</a:t>
                      </a:r>
                      <a:endParaRPr lang="ru-RU" sz="1200" dirty="0"/>
                    </a:p>
                  </a:txBody>
                  <a:tcPr/>
                </a:tc>
              </a:tr>
              <a:tr h="341528">
                <a:tc rowSpan="5">
                  <a:txBody>
                    <a:bodyPr/>
                    <a:lstStyle/>
                    <a:p>
                      <a:r>
                        <a:rPr lang="ru-RU" sz="1200" dirty="0" smtClean="0"/>
                        <a:t>Ноябрь 2024 г.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225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Заправка картриджей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ООО «</a:t>
                      </a:r>
                      <a:r>
                        <a:rPr lang="ru-RU" sz="1200" dirty="0" err="1" smtClean="0"/>
                        <a:t>Технотайгер</a:t>
                      </a:r>
                      <a:r>
                        <a:rPr lang="ru-RU" sz="1200" dirty="0" smtClean="0"/>
                        <a:t> Плюс»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5 000,00</a:t>
                      </a:r>
                      <a:endParaRPr lang="ru-RU" sz="1200" dirty="0"/>
                    </a:p>
                  </a:txBody>
                  <a:tcPr/>
                </a:tc>
              </a:tr>
              <a:tr h="341528">
                <a:tc v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340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Смесители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ООО «</a:t>
                      </a:r>
                      <a:r>
                        <a:rPr lang="ru-RU" sz="1200" dirty="0" err="1" smtClean="0"/>
                        <a:t>АгроПромТорг</a:t>
                      </a:r>
                      <a:r>
                        <a:rPr lang="ru-RU" sz="1200" dirty="0" smtClean="0"/>
                        <a:t>»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10 335,00</a:t>
                      </a:r>
                      <a:endParaRPr lang="ru-RU" sz="1200" dirty="0"/>
                    </a:p>
                  </a:txBody>
                  <a:tcPr/>
                </a:tc>
              </a:tr>
              <a:tr h="341528">
                <a:tc v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310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Художественная литература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ОО</a:t>
                      </a:r>
                      <a:r>
                        <a:rPr lang="ru-RU" sz="1200" baseline="0" dirty="0" smtClean="0"/>
                        <a:t> «</a:t>
                      </a:r>
                      <a:r>
                        <a:rPr lang="ru-RU" sz="1200" baseline="0" dirty="0" err="1" smtClean="0"/>
                        <a:t>ИнтерСервис</a:t>
                      </a:r>
                      <a:r>
                        <a:rPr lang="ru-RU" sz="1200" baseline="0" dirty="0" smtClean="0"/>
                        <a:t> ЛТД»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4 928,00</a:t>
                      </a:r>
                      <a:endParaRPr lang="ru-RU" sz="1200" dirty="0"/>
                    </a:p>
                  </a:txBody>
                  <a:tcPr/>
                </a:tc>
              </a:tr>
              <a:tr h="341528">
                <a:tc v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310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Телефон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ИП </a:t>
                      </a:r>
                      <a:r>
                        <a:rPr lang="ru-RU" sz="1200" dirty="0" err="1" smtClean="0"/>
                        <a:t>Базуева</a:t>
                      </a:r>
                      <a:r>
                        <a:rPr lang="ru-RU" sz="1200" dirty="0" smtClean="0"/>
                        <a:t> С.С.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2 000,00</a:t>
                      </a:r>
                      <a:endParaRPr lang="ru-RU" sz="1200" dirty="0"/>
                    </a:p>
                  </a:txBody>
                  <a:tcPr/>
                </a:tc>
              </a:tr>
              <a:tr h="341528">
                <a:tc v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226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Курсы повышения квалификации 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УИНО</a:t>
                      </a:r>
                      <a:r>
                        <a:rPr lang="ru-RU" sz="1200" baseline="0" dirty="0" smtClean="0"/>
                        <a:t> «Знание»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6 000,00</a:t>
                      </a:r>
                      <a:endParaRPr lang="ru-RU" sz="1200" dirty="0"/>
                    </a:p>
                  </a:txBody>
                  <a:tcPr/>
                </a:tc>
              </a:tr>
              <a:tr h="341528"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226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Аттестация рабочих</a:t>
                      </a:r>
                      <a:r>
                        <a:rPr lang="ru-RU" sz="1200" baseline="0" dirty="0" smtClean="0"/>
                        <a:t> мест 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ООО</a:t>
                      </a:r>
                      <a:r>
                        <a:rPr lang="ru-RU" sz="1200" baseline="0" dirty="0" smtClean="0"/>
                        <a:t> «</a:t>
                      </a:r>
                      <a:r>
                        <a:rPr lang="ru-RU" sz="1200" baseline="0" dirty="0" err="1" smtClean="0"/>
                        <a:t>Юркон</a:t>
                      </a:r>
                      <a:r>
                        <a:rPr lang="ru-RU" sz="1200" baseline="0" dirty="0" smtClean="0"/>
                        <a:t>»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3 000,00</a:t>
                      </a:r>
                      <a:endParaRPr lang="ru-RU" sz="1200" dirty="0"/>
                    </a:p>
                  </a:txBody>
                  <a:tcPr/>
                </a:tc>
              </a:tr>
              <a:tr h="341528"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225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Заправка картриджей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ООО «</a:t>
                      </a:r>
                      <a:r>
                        <a:rPr lang="ru-RU" sz="1200" dirty="0" err="1" smtClean="0"/>
                        <a:t>Технотайгер</a:t>
                      </a:r>
                      <a:r>
                        <a:rPr lang="ru-RU" sz="1200" dirty="0" smtClean="0"/>
                        <a:t> Плюс»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5 000,00</a:t>
                      </a:r>
                      <a:endParaRPr lang="ru-RU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13387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19108"/>
            <a:ext cx="7498080" cy="418058"/>
          </a:xfrm>
        </p:spPr>
        <p:txBody>
          <a:bodyPr>
            <a:noAutofit/>
          </a:bodyPr>
          <a:lstStyle/>
          <a:p>
            <a:r>
              <a:rPr lang="ru-RU" sz="2400" dirty="0" smtClean="0"/>
              <a:t>Расходование средств за счет платных услуг </a:t>
            </a:r>
            <a:endParaRPr lang="ru-RU" sz="24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91800126"/>
              </p:ext>
            </p:extLst>
          </p:nvPr>
        </p:nvGraphicFramePr>
        <p:xfrm>
          <a:off x="323528" y="548680"/>
          <a:ext cx="8435454" cy="5103016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296144"/>
                <a:gridCol w="648072"/>
                <a:gridCol w="3096344"/>
                <a:gridCol w="2376264"/>
                <a:gridCol w="1018630"/>
              </a:tblGrid>
              <a:tr h="450552"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Дата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Статья КЭК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Назначение расходов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Поставщик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Сумма, руб.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70764">
                <a:tc rowSpan="2">
                  <a:txBody>
                    <a:bodyPr/>
                    <a:lstStyle/>
                    <a:p>
                      <a:r>
                        <a:rPr lang="ru-RU" sz="1200" dirty="0" smtClean="0"/>
                        <a:t>Ноябрь</a:t>
                      </a:r>
                      <a:r>
                        <a:rPr lang="ru-RU" sz="1200" baseline="0" dirty="0" smtClean="0"/>
                        <a:t> 2024 г.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340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Бумага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ООО «ЦТО»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2 040,00</a:t>
                      </a:r>
                      <a:endParaRPr lang="ru-RU" sz="1200" dirty="0"/>
                    </a:p>
                  </a:txBody>
                  <a:tcPr/>
                </a:tc>
              </a:tr>
              <a:tr h="1707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221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Услуги связи (интернет)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АО «</a:t>
                      </a:r>
                      <a:r>
                        <a:rPr lang="ru-RU" sz="1200" dirty="0" err="1" smtClean="0"/>
                        <a:t>Интерсвязь</a:t>
                      </a:r>
                      <a:r>
                        <a:rPr lang="ru-RU" sz="1200" dirty="0" smtClean="0"/>
                        <a:t>»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4 600,00</a:t>
                      </a:r>
                      <a:endParaRPr lang="ru-RU" sz="1200" dirty="0"/>
                    </a:p>
                  </a:txBody>
                  <a:tcPr/>
                </a:tc>
              </a:tr>
              <a:tr h="170764">
                <a:tc gridSpan="2">
                  <a:txBody>
                    <a:bodyPr/>
                    <a:lstStyle/>
                    <a:p>
                      <a:r>
                        <a:rPr lang="ru-RU" sz="1200" dirty="0" smtClean="0"/>
                        <a:t>Итого за ноябрь:</a:t>
                      </a:r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42 903,00</a:t>
                      </a:r>
                      <a:endParaRPr lang="ru-RU" sz="1200" dirty="0"/>
                    </a:p>
                  </a:txBody>
                  <a:tcPr/>
                </a:tc>
              </a:tr>
              <a:tr h="170764">
                <a:tc gridSpan="2">
                  <a:txBody>
                    <a:bodyPr/>
                    <a:lstStyle/>
                    <a:p>
                      <a:r>
                        <a:rPr lang="ru-RU" sz="1200" dirty="0" smtClean="0"/>
                        <a:t>Итого сентябрь-декабрь :</a:t>
                      </a:r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174 388,78</a:t>
                      </a:r>
                      <a:endParaRPr lang="ru-RU" sz="1200" dirty="0"/>
                    </a:p>
                  </a:txBody>
                  <a:tcPr/>
                </a:tc>
              </a:tr>
              <a:tr h="0">
                <a:tc rowSpan="3">
                  <a:txBody>
                    <a:bodyPr/>
                    <a:lstStyle/>
                    <a:p>
                      <a:r>
                        <a:rPr lang="ru-RU" sz="1200" dirty="0" smtClean="0"/>
                        <a:t>Январь 2025 г.</a:t>
                      </a:r>
                      <a:endParaRPr lang="ru-RU" sz="12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340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Моющие средства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ООО «</a:t>
                      </a:r>
                      <a:r>
                        <a:rPr kumimoji="0" lang="ru-RU" sz="12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Комус</a:t>
                      </a:r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-Развитие»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10 513,46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604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340</a:t>
                      </a:r>
                      <a:endParaRPr lang="ru-RU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Светильники. лампы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ИП </a:t>
                      </a:r>
                      <a:r>
                        <a:rPr lang="ru-RU" sz="1200" dirty="0" err="1" smtClean="0"/>
                        <a:t>Ведин</a:t>
                      </a:r>
                      <a:r>
                        <a:rPr lang="ru-RU" sz="1200" dirty="0" smtClean="0"/>
                        <a:t> С.В.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47 683,70</a:t>
                      </a:r>
                      <a:endParaRPr lang="ru-RU" sz="1200" dirty="0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221</a:t>
                      </a:r>
                      <a:endParaRPr lang="ru-RU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Услуги связи (интернет)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АО «</a:t>
                      </a:r>
                      <a:r>
                        <a:rPr lang="ru-RU" sz="1200" dirty="0" err="1" smtClean="0"/>
                        <a:t>Интерсвязь</a:t>
                      </a:r>
                      <a:r>
                        <a:rPr lang="ru-RU" sz="1200" dirty="0" smtClean="0"/>
                        <a:t>»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55 200,00</a:t>
                      </a:r>
                      <a:endParaRPr lang="ru-RU" sz="1200" dirty="0"/>
                    </a:p>
                  </a:txBody>
                  <a:tcPr/>
                </a:tc>
              </a:tr>
              <a:tr h="341528">
                <a:tc gridSpan="2">
                  <a:txBody>
                    <a:bodyPr/>
                    <a:lstStyle/>
                    <a:p>
                      <a:r>
                        <a:rPr lang="ru-RU" sz="1200" dirty="0" smtClean="0"/>
                        <a:t>Итого за январь:</a:t>
                      </a:r>
                      <a:endParaRPr lang="ru-RU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113 397,16</a:t>
                      </a:r>
                      <a:endParaRPr lang="ru-RU" sz="1200" dirty="0"/>
                    </a:p>
                  </a:txBody>
                  <a:tcPr/>
                </a:tc>
              </a:tr>
              <a:tr h="341528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Февраль 2025 г.</a:t>
                      </a:r>
                      <a:endParaRPr lang="ru-RU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340</a:t>
                      </a:r>
                      <a:endParaRPr lang="ru-RU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Стеклопакет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ИП</a:t>
                      </a:r>
                      <a:r>
                        <a:rPr lang="ru-RU" sz="1200" baseline="0" dirty="0" smtClean="0"/>
                        <a:t> Курочкина Д.В.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4 680,00</a:t>
                      </a:r>
                      <a:endParaRPr lang="ru-RU" sz="1200" dirty="0"/>
                    </a:p>
                  </a:txBody>
                  <a:tcPr/>
                </a:tc>
              </a:tr>
              <a:tr h="341528">
                <a:tc gridSpan="2">
                  <a:txBody>
                    <a:bodyPr/>
                    <a:lstStyle/>
                    <a:p>
                      <a:r>
                        <a:rPr lang="ru-RU" sz="1200" dirty="0" smtClean="0"/>
                        <a:t>Итого за февраль:</a:t>
                      </a:r>
                      <a:endParaRPr lang="ru-RU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4 680,00</a:t>
                      </a:r>
                      <a:endParaRPr lang="ru-RU" sz="1200" dirty="0"/>
                    </a:p>
                  </a:txBody>
                  <a:tcPr/>
                </a:tc>
              </a:tr>
              <a:tr h="341528">
                <a:tc rowSpan="4">
                  <a:txBody>
                    <a:bodyPr/>
                    <a:lstStyle/>
                    <a:p>
                      <a:r>
                        <a:rPr lang="ru-RU" sz="1200" dirty="0" smtClean="0"/>
                        <a:t>Март 2025 г.</a:t>
                      </a:r>
                      <a:endParaRPr lang="ru-RU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226</a:t>
                      </a:r>
                      <a:endParaRPr lang="ru-RU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Курсы повышения квалификации 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УИНО</a:t>
                      </a:r>
                      <a:r>
                        <a:rPr lang="ru-RU" sz="1200" baseline="0" dirty="0" smtClean="0"/>
                        <a:t> «Знание»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4 500,00</a:t>
                      </a:r>
                      <a:endParaRPr lang="ru-RU" sz="1200" dirty="0"/>
                    </a:p>
                  </a:txBody>
                  <a:tcPr/>
                </a:tc>
              </a:tr>
              <a:tr h="341528">
                <a:tc v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340</a:t>
                      </a:r>
                      <a:endParaRPr lang="ru-RU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Моющие средства, канцтовары 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ООО «</a:t>
                      </a:r>
                      <a:r>
                        <a:rPr kumimoji="0" lang="ru-RU" sz="12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Комус</a:t>
                      </a:r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-Развитие»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28 531,15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41528">
                <a:tc v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226</a:t>
                      </a:r>
                      <a:endParaRPr lang="ru-RU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Курсы повышения квалификации 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УИНО</a:t>
                      </a:r>
                      <a:r>
                        <a:rPr lang="ru-RU" sz="1200" baseline="0" dirty="0" smtClean="0"/>
                        <a:t> «Знание»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3 800,00</a:t>
                      </a:r>
                      <a:endParaRPr lang="ru-RU" sz="1200" dirty="0"/>
                    </a:p>
                  </a:txBody>
                  <a:tcPr/>
                </a:tc>
              </a:tr>
              <a:tr h="341528">
                <a:tc v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226</a:t>
                      </a:r>
                      <a:endParaRPr lang="ru-RU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Вывоз</a:t>
                      </a:r>
                      <a:r>
                        <a:rPr lang="ru-RU" sz="1200" baseline="0" dirty="0" smtClean="0"/>
                        <a:t> мусора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ИП Бухарин С.И.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60 030,00</a:t>
                      </a:r>
                      <a:endParaRPr lang="ru-RU" sz="1200" dirty="0"/>
                    </a:p>
                  </a:txBody>
                  <a:tcPr/>
                </a:tc>
              </a:tr>
              <a:tr h="341528">
                <a:tc gridSpan="2">
                  <a:txBody>
                    <a:bodyPr/>
                    <a:lstStyle/>
                    <a:p>
                      <a:r>
                        <a:rPr lang="ru-RU" sz="1200" dirty="0" smtClean="0"/>
                        <a:t>Итого за март:</a:t>
                      </a:r>
                      <a:endParaRPr lang="ru-RU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96 861,15</a:t>
                      </a:r>
                      <a:endParaRPr lang="ru-RU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54312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403648" y="19108"/>
            <a:ext cx="7498080" cy="418058"/>
          </a:xfrm>
        </p:spPr>
        <p:txBody>
          <a:bodyPr>
            <a:noAutofit/>
          </a:bodyPr>
          <a:lstStyle/>
          <a:p>
            <a:r>
              <a:rPr lang="ru-RU" sz="2400" dirty="0" smtClean="0"/>
              <a:t>Расходование средств за счет платных услуг </a:t>
            </a:r>
            <a:endParaRPr lang="ru-RU" sz="2400" dirty="0"/>
          </a:p>
        </p:txBody>
      </p:sp>
      <p:graphicFrame>
        <p:nvGraphicFramePr>
          <p:cNvPr id="5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9829743"/>
              </p:ext>
            </p:extLst>
          </p:nvPr>
        </p:nvGraphicFramePr>
        <p:xfrm>
          <a:off x="323528" y="548680"/>
          <a:ext cx="8435454" cy="4414472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296144"/>
                <a:gridCol w="648072"/>
                <a:gridCol w="3096344"/>
                <a:gridCol w="2376264"/>
                <a:gridCol w="1018630"/>
              </a:tblGrid>
              <a:tr h="450552"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Дата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Статья КЭК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Назначение расходов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Поставщик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Сумма, руб.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41528">
                <a:tc rowSpan="3">
                  <a:txBody>
                    <a:bodyPr/>
                    <a:lstStyle/>
                    <a:p>
                      <a:r>
                        <a:rPr lang="ru-RU" sz="1200" dirty="0" smtClean="0"/>
                        <a:t>Апрель 2025 г.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340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Мешк</a:t>
                      </a:r>
                      <a:r>
                        <a:rPr lang="ru-RU" sz="1200" baseline="0" dirty="0" smtClean="0"/>
                        <a:t>и для мусора 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ИП</a:t>
                      </a:r>
                      <a:r>
                        <a:rPr lang="ru-RU" sz="1200" baseline="0" dirty="0" smtClean="0"/>
                        <a:t> Короткова М.П.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16</a:t>
                      </a:r>
                      <a:r>
                        <a:rPr lang="ru-RU" sz="1200" baseline="0" dirty="0" smtClean="0"/>
                        <a:t> 980,00</a:t>
                      </a:r>
                      <a:endParaRPr lang="ru-RU" sz="1200" dirty="0"/>
                    </a:p>
                  </a:txBody>
                  <a:tcPr/>
                </a:tc>
              </a:tr>
              <a:tr h="341528">
                <a:tc v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226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Антивирус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ООО «</a:t>
                      </a:r>
                      <a:r>
                        <a:rPr lang="ru-RU" sz="1200" dirty="0" err="1" smtClean="0"/>
                        <a:t>ОрланСервис</a:t>
                      </a:r>
                      <a:r>
                        <a:rPr lang="ru-RU" sz="1200" dirty="0" smtClean="0"/>
                        <a:t>»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21 170,16</a:t>
                      </a:r>
                      <a:endParaRPr lang="ru-RU" sz="1200" dirty="0"/>
                    </a:p>
                  </a:txBody>
                  <a:tcPr/>
                </a:tc>
              </a:tr>
              <a:tr h="341528">
                <a:tc v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310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Накопитель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ООО «</a:t>
                      </a:r>
                      <a:r>
                        <a:rPr lang="ru-RU" sz="1200" dirty="0" err="1" smtClean="0"/>
                        <a:t>ОрланСервис</a:t>
                      </a:r>
                      <a:r>
                        <a:rPr lang="ru-RU" sz="1200" dirty="0" smtClean="0"/>
                        <a:t>»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8 755,20</a:t>
                      </a:r>
                      <a:endParaRPr lang="ru-RU" sz="1200" dirty="0"/>
                    </a:p>
                  </a:txBody>
                  <a:tcPr/>
                </a:tc>
              </a:tr>
              <a:tr h="341528">
                <a:tc gridSpan="2">
                  <a:txBody>
                    <a:bodyPr/>
                    <a:lstStyle/>
                    <a:p>
                      <a:r>
                        <a:rPr lang="ru-RU" sz="1200" dirty="0" smtClean="0"/>
                        <a:t>Итого за апрель:</a:t>
                      </a:r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46 905,36</a:t>
                      </a:r>
                      <a:endParaRPr lang="ru-RU" sz="1200" dirty="0"/>
                    </a:p>
                  </a:txBody>
                  <a:tcPr/>
                </a:tc>
              </a:tr>
              <a:tr h="341528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Май 2025</a:t>
                      </a:r>
                      <a:r>
                        <a:rPr lang="ru-RU" sz="1200" baseline="0" dirty="0" smtClean="0"/>
                        <a:t> г.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226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Курсы повышения квалификации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УИНО «Знание»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7 600,00</a:t>
                      </a:r>
                      <a:endParaRPr lang="ru-RU" sz="1200" dirty="0"/>
                    </a:p>
                  </a:txBody>
                  <a:tcPr/>
                </a:tc>
              </a:tr>
              <a:tr h="341528">
                <a:tc gridSpan="2">
                  <a:txBody>
                    <a:bodyPr/>
                    <a:lstStyle/>
                    <a:p>
                      <a:r>
                        <a:rPr lang="ru-RU" sz="1200" dirty="0" smtClean="0"/>
                        <a:t>Итого за май:</a:t>
                      </a:r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7 600,00</a:t>
                      </a:r>
                      <a:endParaRPr lang="ru-RU" sz="1200" dirty="0"/>
                    </a:p>
                  </a:txBody>
                  <a:tcPr/>
                </a:tc>
              </a:tr>
              <a:tr h="341528">
                <a:tc rowSpan="3">
                  <a:txBody>
                    <a:bodyPr/>
                    <a:lstStyle/>
                    <a:p>
                      <a:r>
                        <a:rPr lang="ru-RU" sz="1200" dirty="0" smtClean="0"/>
                        <a:t>Июль 2025 г.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225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Ремонтные работы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err="1" smtClean="0"/>
                        <a:t>Зулкарнаева</a:t>
                      </a:r>
                      <a:r>
                        <a:rPr lang="ru-RU" sz="1200" dirty="0" smtClean="0"/>
                        <a:t> Г.З.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45 106,88</a:t>
                      </a:r>
                      <a:endParaRPr lang="ru-RU" sz="1200" dirty="0"/>
                    </a:p>
                  </a:txBody>
                  <a:tcPr/>
                </a:tc>
              </a:tr>
              <a:tr h="170764">
                <a:tc v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226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Лицензия на заполнение аттестатов 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ООО НТЦ АРМ «Регистр»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1 500,00</a:t>
                      </a:r>
                      <a:endParaRPr lang="ru-RU" sz="1200" dirty="0"/>
                    </a:p>
                  </a:txBody>
                  <a:tcPr/>
                </a:tc>
              </a:tr>
              <a:tr h="1707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310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Телефон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ООО</a:t>
                      </a:r>
                      <a:r>
                        <a:rPr lang="ru-RU" sz="1200" baseline="0" dirty="0" smtClean="0"/>
                        <a:t> «</a:t>
                      </a:r>
                      <a:r>
                        <a:rPr lang="ru-RU" sz="1200" baseline="0" dirty="0" err="1" smtClean="0"/>
                        <a:t>ОрланСервис</a:t>
                      </a:r>
                      <a:r>
                        <a:rPr lang="ru-RU" sz="1200" baseline="0" dirty="0" smtClean="0"/>
                        <a:t>»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3</a:t>
                      </a:r>
                      <a:r>
                        <a:rPr lang="ru-RU" sz="1200" baseline="0" dirty="0" smtClean="0"/>
                        <a:t> 385,00</a:t>
                      </a:r>
                      <a:endParaRPr lang="ru-RU" sz="1200" dirty="0"/>
                    </a:p>
                  </a:txBody>
                  <a:tcPr/>
                </a:tc>
              </a:tr>
              <a:tr h="341528">
                <a:tc gridSpan="2">
                  <a:txBody>
                    <a:bodyPr/>
                    <a:lstStyle/>
                    <a:p>
                      <a:r>
                        <a:rPr lang="ru-RU" sz="1200" dirty="0" smtClean="0"/>
                        <a:t>Итого за</a:t>
                      </a:r>
                      <a:r>
                        <a:rPr lang="ru-RU" sz="1200" baseline="0" dirty="0" smtClean="0"/>
                        <a:t> июль:</a:t>
                      </a:r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49 991,88</a:t>
                      </a:r>
                      <a:endParaRPr lang="ru-RU" sz="1200" dirty="0"/>
                    </a:p>
                  </a:txBody>
                  <a:tcPr/>
                </a:tc>
              </a:tr>
              <a:tr h="341528">
                <a:tc gridSpan="2">
                  <a:txBody>
                    <a:bodyPr/>
                    <a:lstStyle/>
                    <a:p>
                      <a:r>
                        <a:rPr lang="ru-RU" sz="1200" dirty="0" smtClean="0"/>
                        <a:t>Итого январь-август:</a:t>
                      </a:r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319 435,55</a:t>
                      </a:r>
                      <a:endParaRPr lang="ru-RU" sz="1200" dirty="0"/>
                    </a:p>
                  </a:txBody>
                  <a:tcPr/>
                </a:tc>
              </a:tr>
              <a:tr h="341528">
                <a:tc gridSpan="3">
                  <a:txBody>
                    <a:bodyPr/>
                    <a:lstStyle/>
                    <a:p>
                      <a:r>
                        <a:rPr lang="ru-RU" sz="1200" b="1" dirty="0" smtClean="0"/>
                        <a:t>Итого</a:t>
                      </a:r>
                      <a:r>
                        <a:rPr lang="ru-RU" sz="1200" b="1" baseline="0" dirty="0" smtClean="0"/>
                        <a:t> сентябрь 2024г. –август 2025г. :</a:t>
                      </a:r>
                      <a:endParaRPr lang="ru-RU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/>
                        <a:t>493 824,33</a:t>
                      </a:r>
                      <a:endParaRPr lang="ru-RU" sz="12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48132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ерая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561</TotalTime>
  <Words>2075</Words>
  <Application>Microsoft Office PowerPoint</Application>
  <PresentationFormat>Экран (4:3)</PresentationFormat>
  <Paragraphs>732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Солнцестояние</vt:lpstr>
      <vt:lpstr>Отчет директора за 2024-2025 учебный год</vt:lpstr>
      <vt:lpstr>Расходование бюджетных средств в 2025 году</vt:lpstr>
      <vt:lpstr>Поступление депутатских средств в 2025 году</vt:lpstr>
      <vt:lpstr>Поступление средств на подготовку к новому учебному году в 2025 году</vt:lpstr>
      <vt:lpstr>Расходование средств аренды</vt:lpstr>
      <vt:lpstr>Расходование средств аренды</vt:lpstr>
      <vt:lpstr>Презентация PowerPoint</vt:lpstr>
      <vt:lpstr>Расходование средств за счет платных услуг </vt:lpstr>
      <vt:lpstr>Расходование средств за счет платных услуг </vt:lpstr>
      <vt:lpstr>Расходование внебюджетных средств в 2024-2025 году</vt:lpstr>
      <vt:lpstr>Расходование внебюджетных средств в 2024-2025 году</vt:lpstr>
      <vt:lpstr>Расходование внебюджетных средств в 2024-2025 году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Организация питания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директора за 2022-2023 учебный год</dc:title>
  <dc:creator>Натали</dc:creator>
  <cp:lastModifiedBy>USER</cp:lastModifiedBy>
  <cp:revision>52</cp:revision>
  <dcterms:created xsi:type="dcterms:W3CDTF">2023-09-18T09:29:45Z</dcterms:created>
  <dcterms:modified xsi:type="dcterms:W3CDTF">2025-09-19T10:12:31Z</dcterms:modified>
</cp:coreProperties>
</file>